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6" r:id="rId3"/>
  </p:sldMasterIdLst>
  <p:notesMasterIdLst>
    <p:notesMasterId r:id="rId23"/>
  </p:notesMasterIdLst>
  <p:handoutMasterIdLst>
    <p:handoutMasterId r:id="rId24"/>
  </p:handoutMasterIdLst>
  <p:sldIdLst>
    <p:sldId id="256" r:id="rId4"/>
    <p:sldId id="408" r:id="rId5"/>
    <p:sldId id="401" r:id="rId6"/>
    <p:sldId id="402" r:id="rId7"/>
    <p:sldId id="390" r:id="rId8"/>
    <p:sldId id="374" r:id="rId9"/>
    <p:sldId id="379" r:id="rId10"/>
    <p:sldId id="355" r:id="rId11"/>
    <p:sldId id="394" r:id="rId12"/>
    <p:sldId id="397" r:id="rId13"/>
    <p:sldId id="396" r:id="rId14"/>
    <p:sldId id="404" r:id="rId15"/>
    <p:sldId id="406" r:id="rId16"/>
    <p:sldId id="262" r:id="rId17"/>
    <p:sldId id="360" r:id="rId18"/>
    <p:sldId id="403" r:id="rId19"/>
    <p:sldId id="357" r:id="rId20"/>
    <p:sldId id="375" r:id="rId21"/>
    <p:sldId id="367" r:id="rId22"/>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nknown unknown" initials="un" lastIdx="20" clrIdx="0"/>
  <p:cmAuthor id="1" name="Chris Barrett" initials="CBB"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7141"/>
    <a:srgbClr val="FF9999"/>
    <a:srgbClr val="990033"/>
    <a:srgbClr val="FF66FF"/>
    <a:srgbClr val="FF6666"/>
    <a:srgbClr val="B00E04"/>
    <a:srgbClr val="9F0E04"/>
    <a:srgbClr val="FF54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44" autoAdjust="0"/>
    <p:restoredTop sz="83205" autoAdjust="0"/>
  </p:normalViewPr>
  <p:slideViewPr>
    <p:cSldViewPr>
      <p:cViewPr varScale="1">
        <p:scale>
          <a:sx n="168" d="100"/>
          <a:sy n="168" d="100"/>
        </p:scale>
        <p:origin x="516"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9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4EFF06DC-ABAE-469E-9C2A-400C2B306249}" type="datetimeFigureOut">
              <a:rPr lang="en-US" smtClean="0"/>
              <a:t>6/4/2019</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11696874-20AF-477D-9C39-65563CAA18FE}" type="slidenum">
              <a:rPr lang="en-US" smtClean="0"/>
              <a:t>‹#›</a:t>
            </a:fld>
            <a:endParaRPr lang="en-US"/>
          </a:p>
        </p:txBody>
      </p:sp>
    </p:spTree>
    <p:extLst>
      <p:ext uri="{BB962C8B-B14F-4D97-AF65-F5344CB8AC3E}">
        <p14:creationId xmlns:p14="http://schemas.microsoft.com/office/powerpoint/2010/main" val="41944524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7441F709-1019-4B5E-A58B-2717B614BF2E}" type="datetimeFigureOut">
              <a:rPr lang="en-US" smtClean="0"/>
              <a:pPr/>
              <a:t>6/4/2019</a:t>
            </a:fld>
            <a:endParaRPr lang="en-US" dirty="0"/>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A0874382-BF8E-4DDF-96A0-73C4B7F6E3E2}" type="slidenum">
              <a:rPr lang="en-US" smtClean="0"/>
              <a:pPr/>
              <a:t>‹#›</a:t>
            </a:fld>
            <a:endParaRPr lang="en-US" dirty="0"/>
          </a:p>
        </p:txBody>
      </p:sp>
    </p:spTree>
    <p:extLst>
      <p:ext uri="{BB962C8B-B14F-4D97-AF65-F5344CB8AC3E}">
        <p14:creationId xmlns:p14="http://schemas.microsoft.com/office/powerpoint/2010/main" val="2809566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12</a:t>
            </a:fld>
            <a:endParaRPr lang="en-US"/>
          </a:p>
        </p:txBody>
      </p:sp>
    </p:spTree>
    <p:extLst>
      <p:ext uri="{BB962C8B-B14F-4D97-AF65-F5344CB8AC3E}">
        <p14:creationId xmlns:p14="http://schemas.microsoft.com/office/powerpoint/2010/main" val="3864136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A0874382-BF8E-4DDF-96A0-73C4B7F6E3E2}"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6/4/2019</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6/4/2019</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6/4/2019</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6/4/2019</a:t>
            </a:fld>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6/4/2019</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D2836DE7-227D-441D-A212-B98C077B6CC9}" type="slidenum">
              <a:rPr lang="en-US"/>
              <a:pPr>
                <a:defRPr/>
              </a:pPr>
              <a:t>‹#›</a:t>
            </a:fld>
            <a:endParaRPr lang="en-US"/>
          </a:p>
        </p:txBody>
      </p:sp>
    </p:spTree>
    <p:extLst>
      <p:ext uri="{BB962C8B-B14F-4D97-AF65-F5344CB8AC3E}">
        <p14:creationId xmlns:p14="http://schemas.microsoft.com/office/powerpoint/2010/main" val="36523038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045CC4-B367-4478-A1BC-DD481B18020D}"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5897CD-7F5F-49CC-9EFF-D669730FA6EF}"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7F5331-51F2-4B57-B29E-0E046D414DD3}"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984C49-8E1D-43EF-A29A-8F0293BCD01F}"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E25C77F-CE4B-411F-8DEC-7796D8504C0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6/4/2019</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DEEBDA9-8DAF-4A96-A45A-C904E65B4CFB}"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68E3315-7CB4-49FA-BDC9-2647988B04F5}"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4A5C9C-BDE1-4F2B-87D7-D7B8414A7184}"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60688E-26BF-42CB-9B20-3F245BC68647}"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380241-5CFE-4131-8F4C-765668E11D73}"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6F91BA-7238-4992-866A-3F6456D1EDBB}"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46512E-2F75-4124-8CF6-6E27E5D4E3FA}"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60A925-979D-46BB-B0C8-3B20DE5AB066}"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6A52B4-3E4C-4C49-9DFC-822C9339D8AE}"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397987-5A7C-4D1F-9764-AC62594E5AA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6/4/2019</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0CFF224-FC5C-4FF6-B592-957DB1AAB256}"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08ECCED-BE80-4923-85BC-3A994D1F7C5C}"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E2E5193-FE29-4994-8F0D-48BB119C34EB}"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73D461D-004A-462B-B444-A44B43D1713E}"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73D0B0-0FF7-481A-8C5E-E1C2DD9F103C}"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EE1F2D-9577-4D5D-AA0B-292890EE52C8}"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45CF60-CC65-408B-85CF-DDCDC96AF82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6/4/2019</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6/4/2019</a:t>
            </a:fld>
            <a:endParaRPr lang="en-US" dirty="0"/>
          </a:p>
        </p:txBody>
      </p:sp>
      <p:sp>
        <p:nvSpPr>
          <p:cNvPr id="8" name="Rectangle 5"/>
          <p:cNvSpPr>
            <a:spLocks noGrp="1" noChangeArrowheads="1"/>
          </p:cNvSpPr>
          <p:nvPr>
            <p:ph type="ftr" sz="quarter" idx="11"/>
          </p:nvPr>
        </p:nvSpPr>
        <p:spPr>
          <a:ln/>
        </p:spPr>
        <p:txBody>
          <a:bodyPr/>
          <a:lstStyle>
            <a:lvl1pPr>
              <a:defRPr/>
            </a:lvl1pPr>
          </a:lstStyle>
          <a:p>
            <a:endParaRPr lang="en-US" dirty="0"/>
          </a:p>
        </p:txBody>
      </p:sp>
      <p:sp>
        <p:nvSpPr>
          <p:cNvPr id="9"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6/4/2019</a:t>
            </a:fld>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6/4/2019</a:t>
            </a:fld>
            <a:endParaRPr lang="en-US" dirty="0"/>
          </a:p>
        </p:txBody>
      </p:sp>
      <p:sp>
        <p:nvSpPr>
          <p:cNvPr id="3" name="Rectangle 5"/>
          <p:cNvSpPr>
            <a:spLocks noGrp="1" noChangeArrowheads="1"/>
          </p:cNvSpPr>
          <p:nvPr>
            <p:ph type="ftr" sz="quarter" idx="11"/>
          </p:nvPr>
        </p:nvSpPr>
        <p:spPr>
          <a:ln/>
        </p:spPr>
        <p:txBody>
          <a:bodyPr/>
          <a:lstStyle>
            <a:lvl1pPr>
              <a:defRPr/>
            </a:lvl1pPr>
          </a:lstStyle>
          <a:p>
            <a:endParaRPr lang="en-US" dirty="0"/>
          </a:p>
        </p:txBody>
      </p:sp>
      <p:sp>
        <p:nvSpPr>
          <p:cNvPr id="4"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6/4/2019</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6/4/2019</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77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D0A39545-C29A-4219-9954-8CBAD17CD477}" type="datetimeFigureOut">
              <a:rPr lang="en-US" smtClean="0"/>
              <a:pPr/>
              <a:t>6/4/2019</a:t>
            </a:fld>
            <a:endParaRPr lang="en-US" dirty="0"/>
          </a:p>
        </p:txBody>
      </p:sp>
      <p:sp>
        <p:nvSpPr>
          <p:cNvPr id="2877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2877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299FDD7-F7E5-4BF5-ACCF-5D1D44779CF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98" r:id="rId14"/>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87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defRPr>
            </a:lvl1pPr>
          </a:lstStyle>
          <a:p>
            <a:pPr>
              <a:defRPr/>
            </a:pPr>
            <a:endParaRPr lang="en-US"/>
          </a:p>
        </p:txBody>
      </p:sp>
      <p:sp>
        <p:nvSpPr>
          <p:cNvPr id="2887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defRPr>
            </a:lvl1pPr>
          </a:lstStyle>
          <a:p>
            <a:pPr>
              <a:defRPr/>
            </a:pPr>
            <a:endParaRPr lang="en-US"/>
          </a:p>
        </p:txBody>
      </p:sp>
      <p:sp>
        <p:nvSpPr>
          <p:cNvPr id="2887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pitchFamily="18" charset="0"/>
              </a:defRPr>
            </a:lvl1pPr>
          </a:lstStyle>
          <a:p>
            <a:pPr>
              <a:defRPr/>
            </a:pPr>
            <a:fld id="{09042F12-B1C6-4FC0-98D0-EC25156C451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18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defRPr>
            </a:lvl1pPr>
          </a:lstStyle>
          <a:p>
            <a:pPr>
              <a:defRPr/>
            </a:pPr>
            <a:endParaRPr lang="en-US"/>
          </a:p>
        </p:txBody>
      </p:sp>
      <p:sp>
        <p:nvSpPr>
          <p:cNvPr id="2918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defRPr>
            </a:lvl1pPr>
          </a:lstStyle>
          <a:p>
            <a:pPr>
              <a:defRPr/>
            </a:pPr>
            <a:endParaRPr lang="en-US"/>
          </a:p>
        </p:txBody>
      </p:sp>
      <p:sp>
        <p:nvSpPr>
          <p:cNvPr id="2918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pitchFamily="18" charset="0"/>
              </a:defRPr>
            </a:lvl1pPr>
          </a:lstStyle>
          <a:p>
            <a:pPr>
              <a:defRPr/>
            </a:pPr>
            <a:fld id="{EBB05BFC-9CD9-43B3-8F3E-99C41BBB72B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tif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429000"/>
            <a:ext cx="9144000" cy="3276600"/>
          </a:xfrm>
        </p:spPr>
        <p:txBody>
          <a:bodyPr>
            <a:normAutofit/>
          </a:bodyPr>
          <a:lstStyle/>
          <a:p>
            <a:r>
              <a:rPr lang="en-US" dirty="0" smtClean="0"/>
              <a:t> </a:t>
            </a:r>
            <a:r>
              <a:rPr lang="en-US" sz="2000" dirty="0">
                <a:latin typeface="Georgia" pitchFamily="18" charset="0"/>
              </a:rPr>
              <a:t>Christopher B. </a:t>
            </a:r>
            <a:r>
              <a:rPr lang="en-US" sz="2000" dirty="0" smtClean="0">
                <a:latin typeface="Georgia" pitchFamily="18" charset="0"/>
              </a:rPr>
              <a:t>Barrett, Cornell University</a:t>
            </a:r>
            <a:br>
              <a:rPr lang="en-US" sz="2000" dirty="0" smtClean="0">
                <a:latin typeface="Georgia" pitchFamily="18" charset="0"/>
              </a:rPr>
            </a:br>
            <a:r>
              <a:rPr lang="en-US" sz="2000" dirty="0" smtClean="0">
                <a:latin typeface="Georgia" pitchFamily="18" charset="0"/>
              </a:rPr>
              <a:t>2019 Convention of the </a:t>
            </a:r>
            <a:r>
              <a:rPr lang="en-US" sz="2000" dirty="0" err="1" smtClean="0">
                <a:latin typeface="Georgia" pitchFamily="18" charset="0"/>
              </a:rPr>
              <a:t>Centesimus</a:t>
            </a:r>
            <a:r>
              <a:rPr lang="en-US" sz="2000" dirty="0" smtClean="0">
                <a:latin typeface="Georgia" pitchFamily="18" charset="0"/>
              </a:rPr>
              <a:t> </a:t>
            </a:r>
            <a:r>
              <a:rPr lang="en-US" sz="2000" dirty="0" err="1" smtClean="0">
                <a:latin typeface="Georgia" pitchFamily="18" charset="0"/>
              </a:rPr>
              <a:t>Annus</a:t>
            </a:r>
            <a:r>
              <a:rPr lang="en-US" sz="2000" dirty="0" smtClean="0">
                <a:latin typeface="Georgia" pitchFamily="18" charset="0"/>
              </a:rPr>
              <a:t> Pro </a:t>
            </a:r>
            <a:r>
              <a:rPr lang="en-US" sz="2000" dirty="0" err="1" smtClean="0">
                <a:latin typeface="Georgia" pitchFamily="18" charset="0"/>
              </a:rPr>
              <a:t>Pontiface</a:t>
            </a:r>
            <a:r>
              <a:rPr lang="en-US" sz="2000" dirty="0" smtClean="0">
                <a:latin typeface="Georgia" pitchFamily="18" charset="0"/>
              </a:rPr>
              <a:t> Foundation</a:t>
            </a:r>
            <a:br>
              <a:rPr lang="en-US" sz="2000" dirty="0" smtClean="0">
                <a:latin typeface="Georgia" pitchFamily="18" charset="0"/>
              </a:rPr>
            </a:br>
            <a:r>
              <a:rPr lang="en-US" sz="2000" dirty="0" smtClean="0">
                <a:latin typeface="Georgia" pitchFamily="18" charset="0"/>
              </a:rPr>
              <a:t>Vatican City</a:t>
            </a:r>
            <a:br>
              <a:rPr lang="en-US" sz="2000" dirty="0" smtClean="0">
                <a:latin typeface="Georgia" pitchFamily="18" charset="0"/>
              </a:rPr>
            </a:br>
            <a:r>
              <a:rPr lang="en-US" sz="2000" dirty="0" smtClean="0">
                <a:latin typeface="Georgia" pitchFamily="18" charset="0"/>
              </a:rPr>
              <a:t>June 6, 2019</a:t>
            </a:r>
            <a:endParaRPr lang="en-US" sz="2000" dirty="0">
              <a:latin typeface="Georgia" pitchFamily="18" charset="0"/>
            </a:endParaRPr>
          </a:p>
        </p:txBody>
      </p:sp>
      <p:sp>
        <p:nvSpPr>
          <p:cNvPr id="3" name="TextBox 2"/>
          <p:cNvSpPr txBox="1"/>
          <p:nvPr/>
        </p:nvSpPr>
        <p:spPr>
          <a:xfrm>
            <a:off x="266700" y="2133600"/>
            <a:ext cx="8610600" cy="954107"/>
          </a:xfrm>
          <a:prstGeom prst="rect">
            <a:avLst/>
          </a:prstGeom>
          <a:noFill/>
        </p:spPr>
        <p:txBody>
          <a:bodyPr wrap="square" rtlCol="0">
            <a:spAutoFit/>
          </a:bodyPr>
          <a:lstStyle/>
          <a:p>
            <a:pPr algn="ctr"/>
            <a:r>
              <a:rPr lang="en-US" sz="2800" b="1" dirty="0" smtClean="0">
                <a:latin typeface="Georgia" pitchFamily="18" charset="0"/>
              </a:rPr>
              <a:t>Global Food Security In Light of </a:t>
            </a:r>
            <a:r>
              <a:rPr lang="en-US" sz="2800" b="1" dirty="0" err="1" smtClean="0">
                <a:latin typeface="Georgia" pitchFamily="18" charset="0"/>
              </a:rPr>
              <a:t>Laudato</a:t>
            </a:r>
            <a:r>
              <a:rPr lang="en-US" sz="2800" b="1" dirty="0" smtClean="0">
                <a:latin typeface="Georgia" pitchFamily="18" charset="0"/>
              </a:rPr>
              <a:t> Si’:</a:t>
            </a:r>
          </a:p>
          <a:p>
            <a:pPr algn="ctr"/>
            <a:r>
              <a:rPr lang="en-US" sz="2800" b="1" dirty="0" smtClean="0">
                <a:latin typeface="Georgia" pitchFamily="18" charset="0"/>
              </a:rPr>
              <a:t>On Science, Solidarity and Subsidiarity</a:t>
            </a: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1051474"/>
            <a:ext cx="8915400" cy="1754326"/>
          </a:xfrm>
          <a:prstGeom prst="rect">
            <a:avLst/>
          </a:prstGeom>
          <a:noFill/>
        </p:spPr>
        <p:txBody>
          <a:bodyPr wrap="square" rtlCol="0">
            <a:spAutoFit/>
          </a:bodyPr>
          <a:lstStyle/>
          <a:p>
            <a:pPr algn="ctr"/>
            <a:r>
              <a:rPr lang="en-US" sz="2400" b="1" dirty="0" smtClean="0">
                <a:latin typeface="Georgia" pitchFamily="18" charset="0"/>
              </a:rPr>
              <a:t>Result: relative prices of more nutritious foods increase faster than less nutritious </a:t>
            </a:r>
            <a:r>
              <a:rPr lang="en-US" sz="2400" b="1" dirty="0" smtClean="0">
                <a:latin typeface="Georgia" pitchFamily="18" charset="0"/>
              </a:rPr>
              <a:t>foods, hurting dietary diversity</a:t>
            </a:r>
            <a:endParaRPr lang="en-US" sz="2400" b="1" dirty="0">
              <a:latin typeface="Georgia" pitchFamily="18" charset="0"/>
            </a:endParaRPr>
          </a:p>
          <a:p>
            <a:pPr algn="ctr"/>
            <a:endParaRPr lang="en-US" sz="3600" b="1" dirty="0" smtClean="0">
              <a:latin typeface="Georgia" pitchFamily="18" charset="0"/>
            </a:endParaRP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pic>
        <p:nvPicPr>
          <p:cNvPr id="2" name="Picture 1"/>
          <p:cNvPicPr>
            <a:picLocks noChangeAspect="1"/>
          </p:cNvPicPr>
          <p:nvPr/>
        </p:nvPicPr>
        <p:blipFill>
          <a:blip r:embed="rId3"/>
          <a:stretch>
            <a:fillRect/>
          </a:stretch>
        </p:blipFill>
        <p:spPr>
          <a:xfrm>
            <a:off x="1377893" y="3261274"/>
            <a:ext cx="6388214" cy="3596726"/>
          </a:xfrm>
          <a:prstGeom prst="rect">
            <a:avLst/>
          </a:prstGeom>
        </p:spPr>
      </p:pic>
      <p:sp>
        <p:nvSpPr>
          <p:cNvPr id="10" name="Title 5"/>
          <p:cNvSpPr txBox="1">
            <a:spLocks/>
          </p:cNvSpPr>
          <p:nvPr/>
        </p:nvSpPr>
        <p:spPr bwMode="auto">
          <a:xfrm>
            <a:off x="3581400" y="0"/>
            <a:ext cx="5562600" cy="990600"/>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Micronutrient deficiencies</a:t>
            </a:r>
            <a:endParaRPr lang="en-US" sz="3000" b="1" kern="0" dirty="0">
              <a:solidFill>
                <a:schemeClr val="bg1"/>
              </a:solidFill>
              <a:latin typeface="Georgia" pitchFamily="18" charset="0"/>
              <a:ea typeface="+mj-ea"/>
              <a:cs typeface="+mj-cs"/>
            </a:endParaRPr>
          </a:p>
        </p:txBody>
      </p:sp>
      <p:sp>
        <p:nvSpPr>
          <p:cNvPr id="7" name="TextBox 6"/>
          <p:cNvSpPr txBox="1"/>
          <p:nvPr/>
        </p:nvSpPr>
        <p:spPr>
          <a:xfrm>
            <a:off x="152400" y="2438400"/>
            <a:ext cx="8610600" cy="1077218"/>
          </a:xfrm>
          <a:prstGeom prst="rect">
            <a:avLst/>
          </a:prstGeom>
          <a:noFill/>
        </p:spPr>
        <p:txBody>
          <a:bodyPr wrap="square" rtlCol="0">
            <a:spAutoFit/>
          </a:bodyPr>
          <a:lstStyle/>
          <a:p>
            <a:pPr algn="ctr"/>
            <a:r>
              <a:rPr lang="en-US" sz="2400" dirty="0" smtClean="0">
                <a:latin typeface="Georgia" pitchFamily="18" charset="0"/>
              </a:rPr>
              <a:t>Example: In Pakistan, fruit/veg/ASF prices have increased    2-2.5x those of oils/fats and 25-75% &gt; cereals</a:t>
            </a:r>
          </a:p>
          <a:p>
            <a:pPr algn="ctr"/>
            <a:r>
              <a:rPr lang="en-US" sz="1600" dirty="0" smtClean="0">
                <a:latin typeface="Georgia" pitchFamily="18" charset="0"/>
              </a:rPr>
              <a:t>(Source: </a:t>
            </a:r>
            <a:r>
              <a:rPr lang="en-US" sz="1600" dirty="0" err="1" smtClean="0">
                <a:latin typeface="Georgia" pitchFamily="18" charset="0"/>
              </a:rPr>
              <a:t>Dizon</a:t>
            </a:r>
            <a:r>
              <a:rPr lang="en-US" sz="1600" dirty="0" smtClean="0">
                <a:latin typeface="Georgia" pitchFamily="18" charset="0"/>
              </a:rPr>
              <a:t> &amp; </a:t>
            </a:r>
            <a:r>
              <a:rPr lang="en-US" sz="1600" dirty="0" err="1" smtClean="0">
                <a:latin typeface="Georgia" pitchFamily="18" charset="0"/>
              </a:rPr>
              <a:t>Herforth</a:t>
            </a:r>
            <a:r>
              <a:rPr lang="en-US" sz="1600" dirty="0" smtClean="0">
                <a:latin typeface="Georgia" pitchFamily="18" charset="0"/>
              </a:rPr>
              <a:t> 2018 WB PRWP)</a:t>
            </a:r>
          </a:p>
        </p:txBody>
      </p:sp>
    </p:spTree>
    <p:extLst>
      <p:ext uri="{BB962C8B-B14F-4D97-AF65-F5344CB8AC3E}">
        <p14:creationId xmlns:p14="http://schemas.microsoft.com/office/powerpoint/2010/main" val="5393130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6700" y="969578"/>
            <a:ext cx="8610600" cy="1384995"/>
          </a:xfrm>
          <a:prstGeom prst="rect">
            <a:avLst/>
          </a:prstGeom>
          <a:noFill/>
        </p:spPr>
        <p:txBody>
          <a:bodyPr wrap="square" rtlCol="0">
            <a:spAutoFit/>
          </a:bodyPr>
          <a:lstStyle/>
          <a:p>
            <a:pPr algn="ctr"/>
            <a:r>
              <a:rPr lang="en-US" sz="2400" b="1" dirty="0" smtClean="0">
                <a:latin typeface="Georgia" pitchFamily="18" charset="0"/>
              </a:rPr>
              <a:t>Challenge: loss/waste of key nutrients along the value chain from crop production to human consumption</a:t>
            </a:r>
            <a:endParaRPr lang="en-US" sz="3600" b="1" dirty="0">
              <a:latin typeface="Georgia" pitchFamily="18" charset="0"/>
            </a:endParaRPr>
          </a:p>
          <a:p>
            <a:pPr algn="ctr"/>
            <a:endParaRPr lang="en-US" sz="3600" b="1" dirty="0" smtClean="0">
              <a:latin typeface="Georgia" pitchFamily="18" charset="0"/>
            </a:endParaRP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7" name="TextBox 6"/>
          <p:cNvSpPr txBox="1"/>
          <p:nvPr/>
        </p:nvSpPr>
        <p:spPr>
          <a:xfrm>
            <a:off x="243773" y="6096000"/>
            <a:ext cx="8610600" cy="707886"/>
          </a:xfrm>
          <a:prstGeom prst="rect">
            <a:avLst/>
          </a:prstGeom>
          <a:noFill/>
        </p:spPr>
        <p:txBody>
          <a:bodyPr wrap="square" rtlCol="0">
            <a:spAutoFit/>
          </a:bodyPr>
          <a:lstStyle/>
          <a:p>
            <a:pPr algn="ctr"/>
            <a:r>
              <a:rPr lang="en-US" sz="2000" dirty="0" smtClean="0">
                <a:latin typeface="Georgia" pitchFamily="18" charset="0"/>
              </a:rPr>
              <a:t>For some nutrients (calcium, folate) residual food availability &lt;10% &gt;</a:t>
            </a:r>
            <a:r>
              <a:rPr lang="en-US" sz="2000" dirty="0" err="1" smtClean="0">
                <a:latin typeface="Georgia" pitchFamily="18" charset="0"/>
              </a:rPr>
              <a:t>DRs.</a:t>
            </a:r>
            <a:endParaRPr lang="en-US" sz="2000" dirty="0" smtClean="0">
              <a:latin typeface="Georgia" pitchFamily="18" charset="0"/>
            </a:endParaRPr>
          </a:p>
          <a:p>
            <a:pPr algn="ctr"/>
            <a:r>
              <a:rPr lang="en-US" sz="2000" b="1" dirty="0" smtClean="0">
                <a:latin typeface="Georgia" pitchFamily="18" charset="0"/>
              </a:rPr>
              <a:t>Keep in mind, however, loss/waste endogenous to prices.</a:t>
            </a:r>
          </a:p>
        </p:txBody>
      </p:sp>
      <p:grpSp>
        <p:nvGrpSpPr>
          <p:cNvPr id="10" name="Group 9"/>
          <p:cNvGrpSpPr/>
          <p:nvPr/>
        </p:nvGrpSpPr>
        <p:grpSpPr>
          <a:xfrm>
            <a:off x="990600" y="1828800"/>
            <a:ext cx="7772401" cy="4347984"/>
            <a:chOff x="1752599" y="1824216"/>
            <a:chExt cx="6553201" cy="4043184"/>
          </a:xfrm>
        </p:grpSpPr>
        <p:pic>
          <p:nvPicPr>
            <p:cNvPr id="2" name="Picture 1"/>
            <p:cNvPicPr>
              <a:picLocks noChangeAspect="1"/>
            </p:cNvPicPr>
            <p:nvPr/>
          </p:nvPicPr>
          <p:blipFill>
            <a:blip r:embed="rId3"/>
            <a:stretch>
              <a:fillRect/>
            </a:stretch>
          </p:blipFill>
          <p:spPr>
            <a:xfrm>
              <a:off x="1752599" y="1824216"/>
              <a:ext cx="5463849" cy="3776484"/>
            </a:xfrm>
            <a:prstGeom prst="rect">
              <a:avLst/>
            </a:prstGeom>
          </p:spPr>
        </p:pic>
        <p:sp>
          <p:nvSpPr>
            <p:cNvPr id="5" name="TextBox 4"/>
            <p:cNvSpPr txBox="1"/>
            <p:nvPr/>
          </p:nvSpPr>
          <p:spPr>
            <a:xfrm>
              <a:off x="4495800" y="5559623"/>
              <a:ext cx="3810000" cy="307777"/>
            </a:xfrm>
            <a:prstGeom prst="rect">
              <a:avLst/>
            </a:prstGeom>
            <a:noFill/>
          </p:spPr>
          <p:txBody>
            <a:bodyPr wrap="square" rtlCol="0">
              <a:spAutoFit/>
            </a:bodyPr>
            <a:lstStyle/>
            <a:p>
              <a:r>
                <a:rPr lang="en-US" sz="1400" dirty="0" smtClean="0">
                  <a:latin typeface="Georgia" panose="02040502050405020303" pitchFamily="18" charset="0"/>
                </a:rPr>
                <a:t>Source: Ritchie et al. 2018 </a:t>
              </a:r>
              <a:r>
                <a:rPr lang="en-US" sz="1400" i="1" dirty="0" smtClean="0">
                  <a:latin typeface="Georgia" panose="02040502050405020303" pitchFamily="18" charset="0"/>
                </a:rPr>
                <a:t>FSFS</a:t>
              </a:r>
              <a:endParaRPr lang="en-US" sz="1400" i="1" dirty="0">
                <a:latin typeface="Georgia" panose="02040502050405020303" pitchFamily="18" charset="0"/>
              </a:endParaRPr>
            </a:p>
          </p:txBody>
        </p:sp>
      </p:grpSp>
      <p:sp>
        <p:nvSpPr>
          <p:cNvPr id="9" name="Title 5"/>
          <p:cNvSpPr txBox="1">
            <a:spLocks/>
          </p:cNvSpPr>
          <p:nvPr/>
        </p:nvSpPr>
        <p:spPr bwMode="auto">
          <a:xfrm>
            <a:off x="3581400" y="0"/>
            <a:ext cx="5562600" cy="990600"/>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Micronutrient deficiencies</a:t>
            </a:r>
            <a:endParaRPr lang="en-US" sz="3000" b="1" kern="0" dirty="0">
              <a:solidFill>
                <a:schemeClr val="bg1"/>
              </a:solidFill>
              <a:latin typeface="Georgia" pitchFamily="18" charset="0"/>
              <a:ea typeface="+mj-ea"/>
              <a:cs typeface="+mj-cs"/>
            </a:endParaRPr>
          </a:p>
        </p:txBody>
      </p:sp>
      <p:sp>
        <p:nvSpPr>
          <p:cNvPr id="6" name="TextBox 5"/>
          <p:cNvSpPr txBox="1"/>
          <p:nvPr/>
        </p:nvSpPr>
        <p:spPr>
          <a:xfrm>
            <a:off x="5181601" y="2145095"/>
            <a:ext cx="3829050" cy="830997"/>
          </a:xfrm>
          <a:prstGeom prst="rect">
            <a:avLst/>
          </a:prstGeom>
          <a:noFill/>
        </p:spPr>
        <p:txBody>
          <a:bodyPr wrap="square" rtlCol="0">
            <a:spAutoFit/>
          </a:bodyPr>
          <a:lstStyle/>
          <a:p>
            <a:r>
              <a:rPr lang="en-US" sz="2400" b="1" dirty="0" smtClean="0">
                <a:solidFill>
                  <a:srgbClr val="FF0000"/>
                </a:solidFill>
              </a:rPr>
              <a:t>Ex: We </a:t>
            </a:r>
            <a:r>
              <a:rPr lang="en-US" sz="2400" b="1" dirty="0" smtClean="0">
                <a:solidFill>
                  <a:srgbClr val="FF0000"/>
                </a:solidFill>
              </a:rPr>
              <a:t>lose &gt;60% of zinc between plant and belly</a:t>
            </a:r>
            <a:endParaRPr lang="en-US" sz="2400" b="1" dirty="0">
              <a:solidFill>
                <a:srgbClr val="FF0000"/>
              </a:solidFill>
            </a:endParaRPr>
          </a:p>
        </p:txBody>
      </p:sp>
    </p:spTree>
    <p:extLst>
      <p:ext uri="{BB962C8B-B14F-4D97-AF65-F5344CB8AC3E}">
        <p14:creationId xmlns:p14="http://schemas.microsoft.com/office/powerpoint/2010/main" val="37033060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3" name="TextBox 2"/>
          <p:cNvSpPr txBox="1"/>
          <p:nvPr/>
        </p:nvSpPr>
        <p:spPr>
          <a:xfrm>
            <a:off x="153603" y="1462854"/>
            <a:ext cx="8763000" cy="1200329"/>
          </a:xfrm>
          <a:prstGeom prst="rect">
            <a:avLst/>
          </a:prstGeom>
          <a:noFill/>
        </p:spPr>
        <p:txBody>
          <a:bodyPr wrap="square" rtlCol="0">
            <a:spAutoFit/>
          </a:bodyPr>
          <a:lstStyle/>
          <a:p>
            <a:r>
              <a:rPr lang="en-US" sz="2400" dirty="0" smtClean="0">
                <a:latin typeface="Georgia" pitchFamily="18" charset="0"/>
              </a:rPr>
              <a:t>We need </a:t>
            </a:r>
            <a:r>
              <a:rPr lang="en-US" sz="2400" dirty="0" smtClean="0">
                <a:latin typeface="Georgia" pitchFamily="18" charset="0"/>
              </a:rPr>
              <a:t>complementary innovations upstream </a:t>
            </a:r>
            <a:r>
              <a:rPr lang="en-US" sz="2400" dirty="0">
                <a:latin typeface="Georgia" pitchFamily="18" charset="0"/>
              </a:rPr>
              <a:t>(fertilizers, </a:t>
            </a:r>
            <a:r>
              <a:rPr lang="en-US" sz="2400" dirty="0" err="1">
                <a:latin typeface="Georgia" pitchFamily="18" charset="0"/>
              </a:rPr>
              <a:t>biofortification</a:t>
            </a:r>
            <a:r>
              <a:rPr lang="en-US" sz="2400" dirty="0">
                <a:latin typeface="Georgia" pitchFamily="18" charset="0"/>
              </a:rPr>
              <a:t>), </a:t>
            </a:r>
            <a:r>
              <a:rPr lang="en-US" sz="2400" dirty="0" smtClean="0">
                <a:latin typeface="Georgia" pitchFamily="18" charset="0"/>
              </a:rPr>
              <a:t>midstream (fortification in processing) and downstream (consumer behavior change)</a:t>
            </a:r>
            <a:endParaRPr lang="en-US" dirty="0"/>
          </a:p>
        </p:txBody>
      </p:sp>
      <p:sp>
        <p:nvSpPr>
          <p:cNvPr id="10" name="TextBox 9"/>
          <p:cNvSpPr txBox="1"/>
          <p:nvPr/>
        </p:nvSpPr>
        <p:spPr>
          <a:xfrm>
            <a:off x="5628807" y="6577779"/>
            <a:ext cx="3515193" cy="307777"/>
          </a:xfrm>
          <a:prstGeom prst="rect">
            <a:avLst/>
          </a:prstGeom>
          <a:noFill/>
        </p:spPr>
        <p:txBody>
          <a:bodyPr wrap="square" rtlCol="0">
            <a:spAutoFit/>
          </a:bodyPr>
          <a:lstStyle/>
          <a:p>
            <a:r>
              <a:rPr lang="en-US" sz="1400" dirty="0" smtClean="0">
                <a:latin typeface="Georgia" panose="02040502050405020303" pitchFamily="18" charset="0"/>
              </a:rPr>
              <a:t>Graphic credit: Ross Welch/Mike Gore</a:t>
            </a:r>
            <a:endParaRPr lang="en-US" sz="1400" dirty="0">
              <a:latin typeface="Georgia" panose="02040502050405020303" pitchFamily="18" charset="0"/>
            </a:endParaRPr>
          </a:p>
        </p:txBody>
      </p:sp>
      <p:pic>
        <p:nvPicPr>
          <p:cNvPr id="8" name="Picture 7"/>
          <p:cNvPicPr>
            <a:picLocks noChangeAspect="1"/>
          </p:cNvPicPr>
          <p:nvPr/>
        </p:nvPicPr>
        <p:blipFill>
          <a:blip r:embed="rId4"/>
          <a:stretch>
            <a:fillRect/>
          </a:stretch>
        </p:blipFill>
        <p:spPr>
          <a:xfrm>
            <a:off x="2057400" y="2971800"/>
            <a:ext cx="4955406" cy="3133725"/>
          </a:xfrm>
          <a:prstGeom prst="rect">
            <a:avLst/>
          </a:prstGeom>
        </p:spPr>
      </p:pic>
      <p:sp>
        <p:nvSpPr>
          <p:cNvPr id="9" name="Title 5"/>
          <p:cNvSpPr txBox="1">
            <a:spLocks/>
          </p:cNvSpPr>
          <p:nvPr/>
        </p:nvSpPr>
        <p:spPr bwMode="auto">
          <a:xfrm>
            <a:off x="3581400" y="0"/>
            <a:ext cx="5562600" cy="990600"/>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Micronutrient deficiencies</a:t>
            </a:r>
            <a:endParaRPr lang="en-US" sz="3000" b="1"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33090865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7" name="TextBox 6"/>
          <p:cNvSpPr txBox="1"/>
          <p:nvPr/>
        </p:nvSpPr>
        <p:spPr>
          <a:xfrm>
            <a:off x="266700" y="2057400"/>
            <a:ext cx="8610600" cy="3785652"/>
          </a:xfrm>
          <a:prstGeom prst="rect">
            <a:avLst/>
          </a:prstGeom>
          <a:noFill/>
        </p:spPr>
        <p:txBody>
          <a:bodyPr wrap="square" rtlCol="0">
            <a:spAutoFit/>
          </a:bodyPr>
          <a:lstStyle/>
          <a:p>
            <a:r>
              <a:rPr lang="en-US" sz="2400" b="1" dirty="0" smtClean="0">
                <a:latin typeface="Georgia" pitchFamily="18" charset="0"/>
              </a:rPr>
              <a:t>Science:</a:t>
            </a:r>
            <a:r>
              <a:rPr lang="en-US" sz="2400" dirty="0" smtClean="0">
                <a:latin typeface="Georgia" pitchFamily="18" charset="0"/>
              </a:rPr>
              <a:t> Need to reorient global agri-f00d R&amp;D towards (i) veg/fruit supply, (ii) novel protein/MN sources, (iii) (bio) fortification to improve nutrient content, lower F&amp;V prices, and induce greater dietary diversity in poor communities. </a:t>
            </a:r>
          </a:p>
          <a:p>
            <a:endParaRPr lang="en-US" sz="2400" dirty="0">
              <a:latin typeface="Georgia" pitchFamily="18" charset="0"/>
            </a:endParaRPr>
          </a:p>
          <a:p>
            <a:r>
              <a:rPr lang="en-US" sz="2400" b="1" dirty="0" smtClean="0">
                <a:latin typeface="Georgia" pitchFamily="18" charset="0"/>
              </a:rPr>
              <a:t>Solidarity: </a:t>
            </a:r>
            <a:r>
              <a:rPr lang="en-US" sz="2400" dirty="0" smtClean="0">
                <a:latin typeface="Georgia" pitchFamily="18" charset="0"/>
              </a:rPr>
              <a:t>Need to design safety nets around health and nutrition (not agribusiness income support) objectives. </a:t>
            </a:r>
          </a:p>
          <a:p>
            <a:endParaRPr lang="en-US" sz="2400" dirty="0">
              <a:latin typeface="Georgia" pitchFamily="18" charset="0"/>
            </a:endParaRPr>
          </a:p>
          <a:p>
            <a:r>
              <a:rPr lang="en-US" sz="2400" b="1" dirty="0" smtClean="0">
                <a:latin typeface="Georgia" pitchFamily="18" charset="0"/>
              </a:rPr>
              <a:t>Subsidiarity: </a:t>
            </a:r>
            <a:r>
              <a:rPr lang="en-US" sz="2400" dirty="0" smtClean="0">
                <a:latin typeface="Georgia" pitchFamily="18" charset="0"/>
              </a:rPr>
              <a:t>Community-supported ag, local farmers markets, school feeding programs based on local crops, etc. </a:t>
            </a:r>
            <a:endParaRPr lang="en-US" sz="1600" dirty="0" smtClean="0">
              <a:latin typeface="Georgia" pitchFamily="18" charset="0"/>
            </a:endParaRPr>
          </a:p>
        </p:txBody>
      </p:sp>
      <p:sp>
        <p:nvSpPr>
          <p:cNvPr id="8" name="Title 5"/>
          <p:cNvSpPr txBox="1">
            <a:spLocks/>
          </p:cNvSpPr>
          <p:nvPr/>
        </p:nvSpPr>
        <p:spPr bwMode="auto">
          <a:xfrm>
            <a:off x="3581400" y="0"/>
            <a:ext cx="5562600" cy="990600"/>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Micronutrient deficiencies</a:t>
            </a:r>
            <a:endParaRPr lang="en-US" sz="3000" b="1"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13123304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82" y="-20612"/>
            <a:ext cx="9171482" cy="6878612"/>
          </a:xfrm>
          <a:prstGeom prst="rect">
            <a:avLst/>
          </a:prstGeom>
        </p:spPr>
      </p:pic>
      <p:sp>
        <p:nvSpPr>
          <p:cNvPr id="3" name="Content Placeholder 2"/>
          <p:cNvSpPr>
            <a:spLocks noGrp="1"/>
          </p:cNvSpPr>
          <p:nvPr>
            <p:ph idx="1"/>
          </p:nvPr>
        </p:nvSpPr>
        <p:spPr>
          <a:xfrm>
            <a:off x="533400" y="1335388"/>
            <a:ext cx="8382000" cy="3389012"/>
          </a:xfrm>
          <a:solidFill>
            <a:srgbClr val="3F7141">
              <a:alpha val="33000"/>
            </a:srgbClr>
          </a:solidFill>
        </p:spPr>
        <p:txBody>
          <a:bodyPr/>
          <a:lstStyle/>
          <a:p>
            <a:pPr marL="0" indent="0">
              <a:buNone/>
            </a:pPr>
            <a:r>
              <a:rPr lang="en-US" sz="2400" b="1" dirty="0" smtClean="0">
                <a:solidFill>
                  <a:schemeClr val="bg1"/>
                </a:solidFill>
                <a:latin typeface="Georgia" pitchFamily="18" charset="0"/>
              </a:rPr>
              <a:t>Planetary boundaries limit input expansion:</a:t>
            </a:r>
          </a:p>
          <a:p>
            <a:pPr>
              <a:buFontTx/>
              <a:buChar char="-"/>
            </a:pPr>
            <a:r>
              <a:rPr lang="en-US" sz="2400" dirty="0" smtClean="0">
                <a:solidFill>
                  <a:schemeClr val="bg1"/>
                </a:solidFill>
                <a:latin typeface="Georgia"/>
                <a:cs typeface="Georgia"/>
              </a:rPr>
              <a:t>Arable land </a:t>
            </a:r>
            <a:r>
              <a:rPr lang="en-US" sz="2400" dirty="0">
                <a:solidFill>
                  <a:schemeClr val="bg1"/>
                </a:solidFill>
                <a:latin typeface="Georgia"/>
                <a:cs typeface="Georgia"/>
              </a:rPr>
              <a:t>essentially fixed </a:t>
            </a:r>
            <a:r>
              <a:rPr lang="en-US" sz="2400" dirty="0" smtClean="0">
                <a:solidFill>
                  <a:schemeClr val="bg1"/>
                </a:solidFill>
                <a:latin typeface="Georgia"/>
                <a:cs typeface="Georgia"/>
              </a:rPr>
              <a:t>w/o </a:t>
            </a:r>
            <a:r>
              <a:rPr lang="en-US" sz="2400" dirty="0">
                <a:solidFill>
                  <a:schemeClr val="bg1"/>
                </a:solidFill>
                <a:latin typeface="Georgia"/>
                <a:cs typeface="Georgia"/>
              </a:rPr>
              <a:t>major (</a:t>
            </a:r>
            <a:r>
              <a:rPr lang="en-US" sz="2400" dirty="0" smtClean="0">
                <a:solidFill>
                  <a:schemeClr val="bg1"/>
                </a:solidFill>
                <a:latin typeface="Georgia"/>
                <a:cs typeface="Georgia"/>
              </a:rPr>
              <a:t>ecol. </a:t>
            </a:r>
            <a:r>
              <a:rPr lang="en-US" sz="2400" dirty="0">
                <a:solidFill>
                  <a:schemeClr val="bg1"/>
                </a:solidFill>
                <a:latin typeface="Georgia"/>
                <a:cs typeface="Georgia"/>
              </a:rPr>
              <a:t>risky) </a:t>
            </a:r>
            <a:r>
              <a:rPr lang="en-US" sz="2400" dirty="0" smtClean="0">
                <a:solidFill>
                  <a:schemeClr val="bg1"/>
                </a:solidFill>
                <a:latin typeface="Georgia"/>
                <a:cs typeface="Georgia"/>
              </a:rPr>
              <a:t>conversion </a:t>
            </a:r>
            <a:r>
              <a:rPr lang="en-US" sz="2400" dirty="0">
                <a:solidFill>
                  <a:schemeClr val="bg1"/>
                </a:solidFill>
                <a:latin typeface="Georgia"/>
                <a:cs typeface="Georgia"/>
              </a:rPr>
              <a:t>of forest, wetlands, or </a:t>
            </a:r>
            <a:r>
              <a:rPr lang="en-US" sz="2400" dirty="0" smtClean="0">
                <a:solidFill>
                  <a:schemeClr val="bg1"/>
                </a:solidFill>
                <a:latin typeface="Georgia"/>
                <a:cs typeface="Georgia"/>
              </a:rPr>
              <a:t>drylands, </a:t>
            </a:r>
            <a:r>
              <a:rPr lang="en-US" sz="2400" dirty="0" err="1" smtClean="0">
                <a:solidFill>
                  <a:schemeClr val="bg1"/>
                </a:solidFill>
                <a:latin typeface="Georgia"/>
                <a:cs typeface="Georgia"/>
              </a:rPr>
              <a:t>esp</a:t>
            </a:r>
            <a:r>
              <a:rPr lang="en-US" sz="2400" dirty="0" smtClean="0">
                <a:solidFill>
                  <a:schemeClr val="bg1"/>
                </a:solidFill>
                <a:latin typeface="Georgia"/>
                <a:cs typeface="Georgia"/>
              </a:rPr>
              <a:t> in Asia </a:t>
            </a:r>
          </a:p>
          <a:p>
            <a:pPr>
              <a:buFontTx/>
              <a:buChar char="-"/>
            </a:pPr>
            <a:r>
              <a:rPr lang="en-US" sz="2400" dirty="0" smtClean="0">
                <a:solidFill>
                  <a:schemeClr val="bg1"/>
                </a:solidFill>
                <a:latin typeface="Georgia"/>
                <a:cs typeface="Georgia"/>
              </a:rPr>
              <a:t>Soil nutrient depletion (esp. N, P and key minerals)</a:t>
            </a:r>
          </a:p>
          <a:p>
            <a:pPr>
              <a:buFontTx/>
              <a:buChar char="-"/>
            </a:pPr>
            <a:r>
              <a:rPr lang="en-US" sz="2400" dirty="0" smtClean="0">
                <a:solidFill>
                  <a:schemeClr val="bg1"/>
                </a:solidFill>
                <a:latin typeface="Georgia"/>
                <a:cs typeface="Georgia"/>
              </a:rPr>
              <a:t>Increasing urban/protected area competition for land </a:t>
            </a:r>
          </a:p>
          <a:p>
            <a:pPr>
              <a:buFontTx/>
              <a:buChar char="-"/>
            </a:pPr>
            <a:r>
              <a:rPr lang="en-US" sz="2400" dirty="0" smtClean="0">
                <a:solidFill>
                  <a:schemeClr val="bg1"/>
                </a:solidFill>
                <a:latin typeface="Georgia"/>
                <a:cs typeface="Georgia"/>
              </a:rPr>
              <a:t>Ag </a:t>
            </a:r>
            <a:r>
              <a:rPr lang="en-US" sz="2400" dirty="0" smtClean="0">
                <a:solidFill>
                  <a:schemeClr val="bg1"/>
                </a:solidFill>
                <a:latin typeface="Georgia" pitchFamily="18" charset="0"/>
              </a:rPr>
              <a:t>already </a:t>
            </a:r>
            <a:r>
              <a:rPr lang="en-US" sz="2400" dirty="0">
                <a:solidFill>
                  <a:schemeClr val="bg1"/>
                </a:solidFill>
                <a:latin typeface="Georgia" pitchFamily="18" charset="0"/>
              </a:rPr>
              <a:t>accounts for </a:t>
            </a:r>
            <a:r>
              <a:rPr lang="en-US" sz="2400" dirty="0" smtClean="0">
                <a:solidFill>
                  <a:schemeClr val="bg1"/>
                </a:solidFill>
                <a:latin typeface="Georgia" pitchFamily="18" charset="0"/>
              </a:rPr>
              <a:t>~70</a:t>
            </a:r>
            <a:r>
              <a:rPr lang="en-US" sz="2400" dirty="0">
                <a:solidFill>
                  <a:schemeClr val="bg1"/>
                </a:solidFill>
                <a:latin typeface="Georgia" pitchFamily="18" charset="0"/>
              </a:rPr>
              <a:t>% of human water usage, </a:t>
            </a:r>
            <a:r>
              <a:rPr lang="en-US" sz="2400" dirty="0" smtClean="0">
                <a:solidFill>
                  <a:schemeClr val="bg1"/>
                </a:solidFill>
                <a:latin typeface="Georgia" pitchFamily="18" charset="0"/>
              </a:rPr>
              <a:t>     &gt; 80</a:t>
            </a:r>
            <a:r>
              <a:rPr lang="en-US" sz="2400" dirty="0">
                <a:solidFill>
                  <a:schemeClr val="bg1"/>
                </a:solidFill>
                <a:latin typeface="Georgia" pitchFamily="18" charset="0"/>
              </a:rPr>
              <a:t>% in Africa and </a:t>
            </a:r>
            <a:r>
              <a:rPr lang="en-US" sz="2400" dirty="0" smtClean="0">
                <a:solidFill>
                  <a:schemeClr val="bg1"/>
                </a:solidFill>
                <a:latin typeface="Georgia" pitchFamily="18" charset="0"/>
              </a:rPr>
              <a:t>Asia, climate changes makes worse</a:t>
            </a:r>
          </a:p>
          <a:p>
            <a:pPr>
              <a:buFontTx/>
              <a:buChar char="-"/>
            </a:pPr>
            <a:r>
              <a:rPr lang="en-US" sz="2400" dirty="0" err="1" smtClean="0">
                <a:solidFill>
                  <a:schemeClr val="bg1"/>
                </a:solidFill>
                <a:latin typeface="Georgia" pitchFamily="18" charset="0"/>
              </a:rPr>
              <a:t>Agrifood</a:t>
            </a:r>
            <a:r>
              <a:rPr lang="en-US" sz="2400" dirty="0" smtClean="0">
                <a:solidFill>
                  <a:schemeClr val="bg1"/>
                </a:solidFill>
                <a:latin typeface="Georgia" pitchFamily="18" charset="0"/>
              </a:rPr>
              <a:t> systems stress natural </a:t>
            </a:r>
            <a:r>
              <a:rPr lang="en-US" sz="2400" dirty="0" err="1" smtClean="0">
                <a:solidFill>
                  <a:schemeClr val="bg1"/>
                </a:solidFill>
                <a:latin typeface="Georgia" pitchFamily="18" charset="0"/>
              </a:rPr>
              <a:t>env’ts</a:t>
            </a:r>
            <a:r>
              <a:rPr lang="en-US" sz="2400" dirty="0" smtClean="0">
                <a:solidFill>
                  <a:schemeClr val="bg1"/>
                </a:solidFill>
                <a:latin typeface="Georgia" pitchFamily="18" charset="0"/>
              </a:rPr>
              <a:t> … must reduce loss/waste, esp. by enhancing repurposing of loss/waste via products and nutrient recycling (circular economy)</a:t>
            </a:r>
            <a:endParaRPr lang="en-US" sz="2400" dirty="0">
              <a:solidFill>
                <a:schemeClr val="bg1"/>
              </a:solidFill>
              <a:latin typeface="Georgia" pitchFamily="18" charset="0"/>
            </a:endParaRPr>
          </a:p>
        </p:txBody>
      </p:sp>
      <p:pic>
        <p:nvPicPr>
          <p:cNvPr id="4" name="Picture 3" descr="cu_logo_sml_150_ppt"/>
          <p:cNvPicPr>
            <a:picLocks noChangeAspect="1" noChangeArrowheads="1"/>
          </p:cNvPicPr>
          <p:nvPr/>
        </p:nvPicPr>
        <p:blipFill>
          <a:blip r:embed="rId3" cstate="print"/>
          <a:srcRect/>
          <a:stretch>
            <a:fillRect/>
          </a:stretch>
        </p:blipFill>
        <p:spPr bwMode="auto">
          <a:xfrm>
            <a:off x="-27482" y="-48094"/>
            <a:ext cx="9171482" cy="984024"/>
          </a:xfrm>
          <a:prstGeom prst="rect">
            <a:avLst/>
          </a:prstGeom>
          <a:noFill/>
          <a:ln w="9525">
            <a:noFill/>
            <a:miter lim="800000"/>
            <a:headEnd/>
            <a:tailEnd/>
          </a:ln>
        </p:spPr>
      </p:pic>
      <p:sp>
        <p:nvSpPr>
          <p:cNvPr id="6" name="Title 5"/>
          <p:cNvSpPr txBox="1">
            <a:spLocks/>
          </p:cNvSpPr>
          <p:nvPr/>
        </p:nvSpPr>
        <p:spPr bwMode="auto">
          <a:xfrm>
            <a:off x="3962400" y="0"/>
            <a:ext cx="5181600" cy="990600"/>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Planetary boundaries</a:t>
            </a:r>
            <a:endParaRPr lang="en-US" sz="3000" b="1" kern="0" dirty="0">
              <a:solidFill>
                <a:schemeClr val="bg1"/>
              </a:solidFill>
              <a:latin typeface="Georgia" pitchFamily="18" charset="0"/>
              <a:ea typeface="+mj-ea"/>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8610600" cy="4525963"/>
          </a:xfrm>
        </p:spPr>
        <p:txBody>
          <a:bodyPr/>
          <a:lstStyle/>
          <a:p>
            <a:pPr marL="0" indent="0">
              <a:buNone/>
            </a:pPr>
            <a:r>
              <a:rPr lang="en-US" sz="2400" b="1" dirty="0" smtClean="0">
                <a:latin typeface="Georgia" pitchFamily="18" charset="0"/>
              </a:rPr>
              <a:t>So must rely mainly on technological advances to boost agricultural productivity. But…</a:t>
            </a:r>
          </a:p>
          <a:p>
            <a:pPr marL="0" indent="0">
              <a:buNone/>
            </a:pPr>
            <a:endParaRPr lang="en-US" sz="2400" b="1" dirty="0" smtClean="0">
              <a:latin typeface="Georgia" pitchFamily="18" charset="0"/>
            </a:endParaRPr>
          </a:p>
          <a:p>
            <a:pPr lvl="1"/>
            <a:r>
              <a:rPr lang="en-US" sz="2400" b="1" dirty="0" smtClean="0">
                <a:latin typeface="Georgia" pitchFamily="18" charset="0"/>
              </a:rPr>
              <a:t>Site specificity </a:t>
            </a:r>
            <a:r>
              <a:rPr lang="en-US" sz="2400" dirty="0" smtClean="0">
                <a:latin typeface="Georgia" pitchFamily="18" charset="0"/>
              </a:rPr>
              <a:t>due to </a:t>
            </a:r>
            <a:r>
              <a:rPr lang="en-US" sz="2400" dirty="0" err="1" smtClean="0">
                <a:latin typeface="Georgia" pitchFamily="18" charset="0"/>
              </a:rPr>
              <a:t>agroecological</a:t>
            </a:r>
            <a:r>
              <a:rPr lang="en-US" sz="2400" dirty="0" smtClean="0">
                <a:latin typeface="Georgia" pitchFamily="18" charset="0"/>
              </a:rPr>
              <a:t> heterogeneity </a:t>
            </a:r>
          </a:p>
          <a:p>
            <a:pPr lvl="1"/>
            <a:r>
              <a:rPr lang="en-US" sz="2400" dirty="0" smtClean="0">
                <a:latin typeface="Georgia" pitchFamily="18" charset="0"/>
              </a:rPr>
              <a:t>Innovation most needed in </a:t>
            </a:r>
            <a:r>
              <a:rPr lang="en-US" sz="2400" b="1" dirty="0" smtClean="0">
                <a:latin typeface="Georgia" pitchFamily="18" charset="0"/>
              </a:rPr>
              <a:t>Africa/Asia</a:t>
            </a:r>
            <a:r>
              <a:rPr lang="en-US" sz="2400" dirty="0" smtClean="0">
                <a:latin typeface="Georgia" pitchFamily="18" charset="0"/>
              </a:rPr>
              <a:t>, where demand growth will occur but </a:t>
            </a:r>
            <a:r>
              <a:rPr lang="en-US" sz="2400" b="1" dirty="0" err="1" smtClean="0">
                <a:latin typeface="Georgia" pitchFamily="18" charset="0"/>
              </a:rPr>
              <a:t>ag</a:t>
            </a:r>
            <a:r>
              <a:rPr lang="en-US" sz="2400" b="1" dirty="0" smtClean="0">
                <a:latin typeface="Georgia" pitchFamily="18" charset="0"/>
              </a:rPr>
              <a:t> R&amp;D </a:t>
            </a:r>
            <a:r>
              <a:rPr lang="en-US" sz="2400" dirty="0" smtClean="0">
                <a:latin typeface="Georgia" pitchFamily="18" charset="0"/>
              </a:rPr>
              <a:t>capacity also most limited</a:t>
            </a:r>
          </a:p>
          <a:p>
            <a:pPr lvl="1"/>
            <a:r>
              <a:rPr lang="en-US" sz="2400" dirty="0" smtClean="0">
                <a:latin typeface="Georgia" pitchFamily="18" charset="0"/>
              </a:rPr>
              <a:t>Technological advance requires </a:t>
            </a:r>
            <a:r>
              <a:rPr lang="en-US" sz="2400" b="1" dirty="0" smtClean="0">
                <a:latin typeface="Georgia" pitchFamily="18" charset="0"/>
              </a:rPr>
              <a:t>investment</a:t>
            </a:r>
            <a:r>
              <a:rPr lang="en-US" sz="2400" dirty="0" smtClean="0">
                <a:latin typeface="Georgia" pitchFamily="18" charset="0"/>
              </a:rPr>
              <a:t>, and governments and philanthropies are essential but insufficient … will rely heavily on the </a:t>
            </a:r>
            <a:r>
              <a:rPr lang="en-US" sz="2400" b="1" dirty="0" smtClean="0">
                <a:latin typeface="Georgia" pitchFamily="18" charset="0"/>
              </a:rPr>
              <a:t>private sector</a:t>
            </a:r>
            <a:r>
              <a:rPr lang="en-US" sz="2400" dirty="0" smtClean="0">
                <a:latin typeface="Georgia" pitchFamily="18" charset="0"/>
              </a:rPr>
              <a:t>.</a:t>
            </a:r>
          </a:p>
          <a:p>
            <a:pPr lvl="1"/>
            <a:r>
              <a:rPr lang="en-US" sz="2400" b="1" dirty="0" smtClean="0">
                <a:latin typeface="Georgia" pitchFamily="18" charset="0"/>
              </a:rPr>
              <a:t>Private IP </a:t>
            </a:r>
            <a:r>
              <a:rPr lang="en-US" sz="2400" dirty="0">
                <a:latin typeface="Georgia" pitchFamily="18" charset="0"/>
              </a:rPr>
              <a:t>regimes increasingly pose </a:t>
            </a:r>
            <a:r>
              <a:rPr lang="en-US" sz="2400" dirty="0" smtClean="0">
                <a:latin typeface="Georgia" pitchFamily="18" charset="0"/>
              </a:rPr>
              <a:t>obstacles</a:t>
            </a:r>
          </a:p>
          <a:p>
            <a:pPr lvl="1"/>
            <a:r>
              <a:rPr lang="en-US" sz="2400" dirty="0" smtClean="0">
                <a:latin typeface="Georgia" pitchFamily="18" charset="0"/>
              </a:rPr>
              <a:t>Ongoing </a:t>
            </a:r>
            <a:r>
              <a:rPr lang="en-US" sz="2400" b="1" dirty="0">
                <a:latin typeface="Georgia" pitchFamily="18" charset="0"/>
              </a:rPr>
              <a:t>opposition to </a:t>
            </a:r>
            <a:r>
              <a:rPr lang="en-US" sz="2400" b="1" dirty="0" smtClean="0">
                <a:latin typeface="Georgia" pitchFamily="18" charset="0"/>
              </a:rPr>
              <a:t>GMOs/gene editing</a:t>
            </a:r>
            <a:endParaRPr lang="en-US" sz="2400" b="1" dirty="0">
              <a:latin typeface="Georgia" pitchFamily="18" charset="0"/>
            </a:endParaRPr>
          </a:p>
          <a:p>
            <a:pPr marL="457200" lvl="1" indent="0">
              <a:buNone/>
            </a:pPr>
            <a:endParaRPr lang="en-US" sz="2400" dirty="0">
              <a:latin typeface="Georgia" pitchFamily="18" charset="0"/>
            </a:endParaRPr>
          </a:p>
        </p:txBody>
      </p:sp>
      <p:pic>
        <p:nvPicPr>
          <p:cNvPr id="4" name="Picture 3"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6" name="Title 5"/>
          <p:cNvSpPr txBox="1">
            <a:spLocks/>
          </p:cNvSpPr>
          <p:nvPr/>
        </p:nvSpPr>
        <p:spPr bwMode="auto">
          <a:xfrm>
            <a:off x="3962400" y="0"/>
            <a:ext cx="5181600" cy="990600"/>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Planetary boundaries</a:t>
            </a:r>
            <a:endParaRPr lang="en-US" sz="3000" b="1"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12751499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8915400" cy="4525963"/>
          </a:xfrm>
        </p:spPr>
        <p:txBody>
          <a:bodyPr/>
          <a:lstStyle/>
          <a:p>
            <a:pPr marL="0" indent="0">
              <a:buNone/>
            </a:pPr>
            <a:r>
              <a:rPr lang="en-US" sz="2400" b="1" dirty="0" smtClean="0">
                <a:latin typeface="Georgia" pitchFamily="18" charset="0"/>
              </a:rPr>
              <a:t>We need innovations </a:t>
            </a:r>
          </a:p>
          <a:p>
            <a:pPr marL="0" indent="0">
              <a:buNone/>
            </a:pPr>
            <a:endParaRPr lang="en-US" sz="2400" b="1" dirty="0" smtClean="0">
              <a:latin typeface="Georgia" pitchFamily="18" charset="0"/>
            </a:endParaRPr>
          </a:p>
          <a:p>
            <a:pPr lvl="1"/>
            <a:r>
              <a:rPr lang="en-US" sz="2400" dirty="0" smtClean="0">
                <a:latin typeface="Georgia" pitchFamily="18" charset="0"/>
              </a:rPr>
              <a:t>Greater efficiency in use of increasingly scarce natural inputs to </a:t>
            </a:r>
            <a:r>
              <a:rPr lang="en-US" sz="2400" b="1" dirty="0" smtClean="0">
                <a:latin typeface="Georgia" pitchFamily="18" charset="0"/>
              </a:rPr>
              <a:t>boost total factor productivity</a:t>
            </a:r>
          </a:p>
          <a:p>
            <a:pPr lvl="1"/>
            <a:r>
              <a:rPr lang="en-US" sz="2400" dirty="0" smtClean="0">
                <a:latin typeface="Georgia" pitchFamily="18" charset="0"/>
              </a:rPr>
              <a:t>Reduce damage to natural ecosystems</a:t>
            </a:r>
          </a:p>
          <a:p>
            <a:pPr lvl="1"/>
            <a:r>
              <a:rPr lang="en-US" sz="2400" dirty="0" smtClean="0">
                <a:latin typeface="Georgia" pitchFamily="18" charset="0"/>
              </a:rPr>
              <a:t>Promote re-use and re-cycling within </a:t>
            </a:r>
            <a:r>
              <a:rPr lang="en-US" sz="2400" dirty="0" err="1" smtClean="0">
                <a:latin typeface="Georgia" pitchFamily="18" charset="0"/>
              </a:rPr>
              <a:t>agri</a:t>
            </a:r>
            <a:r>
              <a:rPr lang="en-US" sz="2400" dirty="0" smtClean="0">
                <a:latin typeface="Georgia" pitchFamily="18" charset="0"/>
              </a:rPr>
              <a:t>-food system … untapped potential of </a:t>
            </a:r>
            <a:r>
              <a:rPr lang="en-US" sz="2400" b="1" dirty="0" smtClean="0">
                <a:latin typeface="Georgia" pitchFamily="18" charset="0"/>
              </a:rPr>
              <a:t>circular local economies</a:t>
            </a:r>
          </a:p>
          <a:p>
            <a:pPr lvl="1"/>
            <a:r>
              <a:rPr lang="en-US" sz="2400" dirty="0" smtClean="0">
                <a:latin typeface="Georgia" pitchFamily="18" charset="0"/>
              </a:rPr>
              <a:t>More efficient post-harvest distribution and processing to </a:t>
            </a:r>
            <a:r>
              <a:rPr lang="en-US" sz="2400" b="1" dirty="0" smtClean="0">
                <a:latin typeface="Georgia" pitchFamily="18" charset="0"/>
              </a:rPr>
              <a:t>reduce loss/waste and prices</a:t>
            </a:r>
          </a:p>
          <a:p>
            <a:pPr lvl="1"/>
            <a:r>
              <a:rPr lang="en-US" sz="2400" b="1" dirty="0" smtClean="0">
                <a:latin typeface="Georgia" pitchFamily="18" charset="0"/>
              </a:rPr>
              <a:t>Secure land/water tenure </a:t>
            </a:r>
            <a:r>
              <a:rPr lang="en-US" sz="2400" dirty="0" smtClean="0">
                <a:latin typeface="Georgia" pitchFamily="18" charset="0"/>
              </a:rPr>
              <a:t>for farmers/herders</a:t>
            </a:r>
          </a:p>
          <a:p>
            <a:pPr lvl="1"/>
            <a:r>
              <a:rPr lang="en-US" sz="2400" b="1" dirty="0" smtClean="0">
                <a:latin typeface="Georgia" pitchFamily="18" charset="0"/>
              </a:rPr>
              <a:t>Intellectual property regimes </a:t>
            </a:r>
            <a:r>
              <a:rPr lang="en-US" sz="2400" dirty="0" smtClean="0">
                <a:latin typeface="Georgia" pitchFamily="18" charset="0"/>
              </a:rPr>
              <a:t>to accelerate discovery</a:t>
            </a:r>
          </a:p>
          <a:p>
            <a:pPr lvl="1"/>
            <a:endParaRPr lang="en-US" sz="2400" b="1" dirty="0">
              <a:latin typeface="Georgia" pitchFamily="18" charset="0"/>
            </a:endParaRPr>
          </a:p>
          <a:p>
            <a:pPr marL="0" lvl="1" indent="0">
              <a:buNone/>
            </a:pPr>
            <a:r>
              <a:rPr lang="en-US" sz="2400" b="1" dirty="0" smtClean="0">
                <a:latin typeface="Georgia" pitchFamily="18" charset="0"/>
              </a:rPr>
              <a:t>… </a:t>
            </a:r>
            <a:r>
              <a:rPr lang="en-US" sz="2400" b="1" dirty="0">
                <a:latin typeface="Georgia" pitchFamily="18" charset="0"/>
              </a:rPr>
              <a:t>in and for Africa and </a:t>
            </a:r>
            <a:r>
              <a:rPr lang="en-US" sz="2400" b="1" dirty="0" smtClean="0">
                <a:latin typeface="Georgia" pitchFamily="18" charset="0"/>
              </a:rPr>
              <a:t>Asia, </a:t>
            </a:r>
            <a:r>
              <a:rPr lang="en-US" sz="2400" b="1" dirty="0">
                <a:latin typeface="Georgia" pitchFamily="18" charset="0"/>
              </a:rPr>
              <a:t>especially</a:t>
            </a:r>
          </a:p>
          <a:p>
            <a:pPr lvl="1"/>
            <a:endParaRPr lang="en-US" sz="2400" dirty="0">
              <a:latin typeface="Georgia" pitchFamily="18" charset="0"/>
            </a:endParaRPr>
          </a:p>
          <a:p>
            <a:pPr marL="457200" lvl="1" indent="0">
              <a:buNone/>
            </a:pPr>
            <a:endParaRPr lang="en-US" sz="2400" dirty="0">
              <a:latin typeface="Georgia" pitchFamily="18" charset="0"/>
            </a:endParaRPr>
          </a:p>
        </p:txBody>
      </p:sp>
      <p:pic>
        <p:nvPicPr>
          <p:cNvPr id="4" name="Picture 3"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6" name="Title 5"/>
          <p:cNvSpPr txBox="1">
            <a:spLocks/>
          </p:cNvSpPr>
          <p:nvPr/>
        </p:nvSpPr>
        <p:spPr bwMode="auto">
          <a:xfrm>
            <a:off x="3962400" y="0"/>
            <a:ext cx="5181600" cy="990600"/>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Planetary boundaries</a:t>
            </a:r>
            <a:endParaRPr lang="en-US" sz="3000" b="1"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556723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549" y="981075"/>
            <a:ext cx="8868900" cy="944562"/>
          </a:xfrm>
        </p:spPr>
        <p:txBody>
          <a:bodyPr/>
          <a:lstStyle/>
          <a:p>
            <a:r>
              <a:rPr lang="en-US" sz="2400" b="1" dirty="0" smtClean="0">
                <a:latin typeface="Georgia" pitchFamily="18" charset="0"/>
              </a:rPr>
              <a:t>Increased co-location of food insecurity with conflict</a:t>
            </a:r>
            <a:endParaRPr lang="en-US" sz="2400" b="1" dirty="0">
              <a:latin typeface="Georgia" pitchFamily="18" charset="0"/>
            </a:endParaRPr>
          </a:p>
        </p:txBody>
      </p:sp>
      <p:pic>
        <p:nvPicPr>
          <p:cNvPr id="8" name="Picture 7"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11" name="Title 5"/>
          <p:cNvSpPr txBox="1">
            <a:spLocks/>
          </p:cNvSpPr>
          <p:nvPr/>
        </p:nvSpPr>
        <p:spPr bwMode="auto">
          <a:xfrm>
            <a:off x="4800600" y="0"/>
            <a:ext cx="4343400" cy="990600"/>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Conflict</a:t>
            </a:r>
            <a:endParaRPr lang="en-US" sz="3000" b="1" kern="0" dirty="0">
              <a:solidFill>
                <a:schemeClr val="bg1"/>
              </a:solidFill>
              <a:latin typeface="Georgia" pitchFamily="18" charset="0"/>
              <a:ea typeface="+mj-ea"/>
              <a:cs typeface="+mj-cs"/>
            </a:endParaRPr>
          </a:p>
        </p:txBody>
      </p:sp>
      <p:pic>
        <p:nvPicPr>
          <p:cNvPr id="307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3841"/>
          <a:stretch/>
        </p:blipFill>
        <p:spPr bwMode="auto">
          <a:xfrm>
            <a:off x="6690749" y="1685925"/>
            <a:ext cx="2057400" cy="3010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137549" y="1676400"/>
            <a:ext cx="6553200" cy="4154984"/>
          </a:xfrm>
          <a:prstGeom prst="rect">
            <a:avLst/>
          </a:prstGeom>
          <a:noFill/>
        </p:spPr>
        <p:txBody>
          <a:bodyPr wrap="square" rtlCol="0">
            <a:spAutoFit/>
          </a:bodyPr>
          <a:lstStyle/>
          <a:p>
            <a:pPr marL="457200" indent="-457200">
              <a:buFontTx/>
              <a:buChar char="-"/>
            </a:pPr>
            <a:r>
              <a:rPr lang="en-US" sz="2400" dirty="0" smtClean="0">
                <a:latin typeface="Georgia" pitchFamily="18" charset="0"/>
              </a:rPr>
              <a:t>Over past 2 decades, </a:t>
            </a:r>
            <a:r>
              <a:rPr lang="en-US" sz="2400" b="1" dirty="0" smtClean="0">
                <a:latin typeface="Georgia" pitchFamily="18" charset="0"/>
              </a:rPr>
              <a:t>conflict-affected</a:t>
            </a:r>
            <a:r>
              <a:rPr lang="en-US" sz="2400" dirty="0" smtClean="0">
                <a:latin typeface="Georgia" pitchFamily="18" charset="0"/>
              </a:rPr>
              <a:t> countries’ share of stunted children grew from </a:t>
            </a:r>
            <a:r>
              <a:rPr lang="en-US" sz="2400" b="1" dirty="0" smtClean="0">
                <a:latin typeface="Georgia" pitchFamily="18" charset="0"/>
              </a:rPr>
              <a:t>46% to 79%</a:t>
            </a:r>
            <a:r>
              <a:rPr lang="en-US" sz="2400" dirty="0" smtClean="0">
                <a:latin typeface="Georgia" pitchFamily="18" charset="0"/>
              </a:rPr>
              <a:t>. </a:t>
            </a:r>
            <a:r>
              <a:rPr lang="en-US" sz="1600" dirty="0" smtClean="0">
                <a:latin typeface="Georgia" pitchFamily="18" charset="0"/>
              </a:rPr>
              <a:t>(FAO et al. 2017)</a:t>
            </a:r>
          </a:p>
          <a:p>
            <a:pPr marL="457200" indent="-457200">
              <a:buFontTx/>
              <a:buChar char="-"/>
            </a:pPr>
            <a:endParaRPr lang="en-US" sz="1600" dirty="0">
              <a:latin typeface="Georgia" pitchFamily="18" charset="0"/>
            </a:endParaRPr>
          </a:p>
          <a:p>
            <a:pPr marL="457200" indent="-457200">
              <a:buFontTx/>
              <a:buChar char="-"/>
            </a:pPr>
            <a:r>
              <a:rPr lang="en-US" sz="2400" dirty="0">
                <a:latin typeface="Georgia" pitchFamily="18" charset="0"/>
              </a:rPr>
              <a:t>According to UNHCR, </a:t>
            </a:r>
            <a:r>
              <a:rPr lang="en-US" sz="2400" dirty="0" smtClean="0">
                <a:latin typeface="Georgia" pitchFamily="18" charset="0"/>
              </a:rPr>
              <a:t>a record </a:t>
            </a:r>
            <a:r>
              <a:rPr lang="en-US" sz="2400" b="1" dirty="0" smtClean="0">
                <a:latin typeface="Georgia" pitchFamily="18" charset="0"/>
              </a:rPr>
              <a:t>~69mn </a:t>
            </a:r>
            <a:r>
              <a:rPr lang="en-US" sz="2400" b="1" dirty="0">
                <a:latin typeface="Georgia" pitchFamily="18" charset="0"/>
              </a:rPr>
              <a:t>forcibly displaced </a:t>
            </a:r>
            <a:r>
              <a:rPr lang="en-US" sz="2400" dirty="0">
                <a:latin typeface="Georgia" pitchFamily="18" charset="0"/>
              </a:rPr>
              <a:t>people globally now.</a:t>
            </a:r>
          </a:p>
          <a:p>
            <a:endParaRPr lang="en-US" sz="2400" dirty="0">
              <a:latin typeface="Georgia" pitchFamily="18" charset="0"/>
            </a:endParaRPr>
          </a:p>
          <a:p>
            <a:pPr marL="457200" indent="-457200">
              <a:buFontTx/>
              <a:buChar char="-"/>
            </a:pPr>
            <a:r>
              <a:rPr lang="en-US" sz="2400" dirty="0" smtClean="0">
                <a:latin typeface="Georgia" pitchFamily="18" charset="0"/>
              </a:rPr>
              <a:t>And strong relationship between drought and conflict </a:t>
            </a:r>
            <a:r>
              <a:rPr lang="en-US" sz="1600" dirty="0" smtClean="0">
                <a:latin typeface="Georgia" pitchFamily="18" charset="0"/>
              </a:rPr>
              <a:t>(von </a:t>
            </a:r>
            <a:r>
              <a:rPr lang="en-US" sz="1600" dirty="0" err="1" smtClean="0">
                <a:latin typeface="Georgia" pitchFamily="18" charset="0"/>
              </a:rPr>
              <a:t>Uexkul</a:t>
            </a:r>
            <a:r>
              <a:rPr lang="en-US" sz="1600" dirty="0" smtClean="0">
                <a:latin typeface="Georgia" pitchFamily="18" charset="0"/>
              </a:rPr>
              <a:t> et al. 2016 </a:t>
            </a:r>
            <a:r>
              <a:rPr lang="en-US" sz="1600" i="1" dirty="0" smtClean="0">
                <a:latin typeface="Georgia" pitchFamily="18" charset="0"/>
              </a:rPr>
              <a:t>PNAS</a:t>
            </a:r>
            <a:r>
              <a:rPr lang="en-US" sz="1600" dirty="0" smtClean="0">
                <a:latin typeface="Georgia" pitchFamily="18" charset="0"/>
              </a:rPr>
              <a:t>)</a:t>
            </a:r>
          </a:p>
          <a:p>
            <a:endParaRPr lang="en-US" sz="2800" b="1" dirty="0" smtClean="0">
              <a:latin typeface="Georgia" pitchFamily="18" charset="0"/>
            </a:endParaRPr>
          </a:p>
          <a:p>
            <a:endParaRPr lang="en-US" sz="2800" dirty="0" smtClean="0">
              <a:latin typeface="Georgia" pitchFamily="18" charset="0"/>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0788" y="5002149"/>
            <a:ext cx="7260212" cy="1781021"/>
          </a:xfrm>
          <a:prstGeom prst="rect">
            <a:avLst/>
          </a:prstGeom>
        </p:spPr>
      </p:pic>
    </p:spTree>
    <p:extLst>
      <p:ext uri="{BB962C8B-B14F-4D97-AF65-F5344CB8AC3E}">
        <p14:creationId xmlns:p14="http://schemas.microsoft.com/office/powerpoint/2010/main" val="34242156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12" name="Title 1"/>
          <p:cNvSpPr>
            <a:spLocks noGrp="1"/>
          </p:cNvSpPr>
          <p:nvPr>
            <p:ph type="ctrTitle"/>
          </p:nvPr>
        </p:nvSpPr>
        <p:spPr>
          <a:xfrm>
            <a:off x="76200" y="1008558"/>
            <a:ext cx="9067800" cy="809614"/>
          </a:xfrm>
        </p:spPr>
        <p:txBody>
          <a:bodyPr rtlCol="0" anchor="t">
            <a:normAutofit fontScale="90000"/>
          </a:bodyPr>
          <a:lstStyle/>
          <a:p>
            <a:pPr algn="l" fontAlgn="auto">
              <a:spcAft>
                <a:spcPts val="0"/>
              </a:spcAft>
              <a:defRPr/>
            </a:pPr>
            <a:r>
              <a:rPr lang="en-US" sz="2400" b="1" u="sng" dirty="0" smtClean="0">
                <a:latin typeface="Georgia" pitchFamily="18" charset="0"/>
              </a:rPr>
              <a:t>A sustainable food secure future for all requires innovations:</a:t>
            </a:r>
            <a:br>
              <a:rPr lang="en-US" sz="2400" b="1" u="sng" dirty="0" smtClean="0">
                <a:latin typeface="Georgia" pitchFamily="18" charset="0"/>
              </a:rPr>
            </a:br>
            <a:r>
              <a:rPr lang="en-US" sz="2400" b="1" dirty="0" smtClean="0">
                <a:latin typeface="Georgia" pitchFamily="18" charset="0"/>
              </a:rPr>
              <a:t/>
            </a:r>
            <a:br>
              <a:rPr lang="en-US" sz="2400" b="1" dirty="0" smtClean="0">
                <a:latin typeface="Georgia" pitchFamily="18" charset="0"/>
              </a:rPr>
            </a:br>
            <a:r>
              <a:rPr lang="en-US" sz="2400" b="1" dirty="0" smtClean="0">
                <a:latin typeface="Georgia" pitchFamily="18" charset="0"/>
              </a:rPr>
              <a:t>1. Growing the supply of affordable, healthy minerals and  vitamins from vegetables, fruits, and animal source foods.</a:t>
            </a:r>
            <a:br>
              <a:rPr lang="en-US" sz="2400" b="1" dirty="0" smtClean="0">
                <a:latin typeface="Georgia" pitchFamily="18" charset="0"/>
              </a:rPr>
            </a:br>
            <a:r>
              <a:rPr lang="en-US" sz="2400" b="1" dirty="0" smtClean="0">
                <a:latin typeface="Georgia" pitchFamily="18" charset="0"/>
              </a:rPr>
              <a:t/>
            </a:r>
            <a:br>
              <a:rPr lang="en-US" sz="2400" b="1" dirty="0" smtClean="0">
                <a:latin typeface="Georgia" pitchFamily="18" charset="0"/>
              </a:rPr>
            </a:br>
            <a:r>
              <a:rPr lang="en-US" sz="2400" b="1" dirty="0">
                <a:latin typeface="Georgia" pitchFamily="18" charset="0"/>
              </a:rPr>
              <a:t>2. Enhancing social protection and safety nets for the poor. </a:t>
            </a:r>
            <a:br>
              <a:rPr lang="en-US" sz="2400" b="1" dirty="0">
                <a:latin typeface="Georgia" pitchFamily="18" charset="0"/>
              </a:rPr>
            </a:br>
            <a:r>
              <a:rPr lang="en-US" sz="2400" b="1" dirty="0">
                <a:latin typeface="Georgia" pitchFamily="18" charset="0"/>
              </a:rPr>
              <a:t/>
            </a:r>
            <a:br>
              <a:rPr lang="en-US" sz="2400" b="1" dirty="0">
                <a:latin typeface="Georgia" pitchFamily="18" charset="0"/>
              </a:rPr>
            </a:br>
            <a:r>
              <a:rPr lang="en-US" sz="2400" b="1" dirty="0" smtClean="0">
                <a:latin typeface="Georgia" pitchFamily="18" charset="0"/>
              </a:rPr>
              <a:t>3. Accelerating adaptation to climate change, water scarcity, and improving soil nutrient cycling in food production.</a:t>
            </a:r>
            <a:br>
              <a:rPr lang="en-US" sz="2400" b="1" dirty="0" smtClean="0">
                <a:latin typeface="Georgia" pitchFamily="18" charset="0"/>
              </a:rPr>
            </a:br>
            <a:r>
              <a:rPr lang="en-US" sz="2400" b="1" dirty="0">
                <a:latin typeface="Georgia" pitchFamily="18" charset="0"/>
              </a:rPr>
              <a:t/>
            </a:r>
            <a:br>
              <a:rPr lang="en-US" sz="2400" b="1" dirty="0">
                <a:latin typeface="Georgia" pitchFamily="18" charset="0"/>
              </a:rPr>
            </a:br>
            <a:r>
              <a:rPr lang="en-US" sz="2400" b="1" dirty="0">
                <a:latin typeface="Georgia" pitchFamily="18" charset="0"/>
              </a:rPr>
              <a:t>4</a:t>
            </a:r>
            <a:r>
              <a:rPr lang="en-US" sz="2400" b="1" smtClean="0">
                <a:latin typeface="Georgia" pitchFamily="18" charset="0"/>
              </a:rPr>
              <a:t>. </a:t>
            </a:r>
            <a:r>
              <a:rPr lang="en-US" sz="2400" b="1" dirty="0" smtClean="0">
                <a:latin typeface="Georgia" pitchFamily="18" charset="0"/>
              </a:rPr>
              <a:t>Reducing food loss/waste throughout the food value chain, especially through advances in circular economies.</a:t>
            </a:r>
            <a:br>
              <a:rPr lang="en-US" sz="2400" b="1" dirty="0" smtClean="0">
                <a:latin typeface="Georgia" pitchFamily="18" charset="0"/>
              </a:rPr>
            </a:br>
            <a:r>
              <a:rPr lang="en-US" sz="2400" b="1" dirty="0" smtClean="0">
                <a:latin typeface="Georgia" pitchFamily="18" charset="0"/>
              </a:rPr>
              <a:t/>
            </a:r>
            <a:br>
              <a:rPr lang="en-US" sz="2400" b="1" dirty="0" smtClean="0">
                <a:latin typeface="Georgia" pitchFamily="18" charset="0"/>
              </a:rPr>
            </a:br>
            <a:r>
              <a:rPr lang="en-US" sz="2400" b="1" dirty="0" smtClean="0">
                <a:latin typeface="Georgia" pitchFamily="18" charset="0"/>
              </a:rPr>
              <a:t>5. Reducing conflict. </a:t>
            </a:r>
            <a:br>
              <a:rPr lang="en-US" sz="2400" b="1" dirty="0" smtClean="0">
                <a:latin typeface="Georgia" pitchFamily="18" charset="0"/>
              </a:rPr>
            </a:br>
            <a:r>
              <a:rPr lang="en-US" sz="2400" b="1" dirty="0">
                <a:latin typeface="Georgia" pitchFamily="18" charset="0"/>
              </a:rPr>
              <a:t/>
            </a:r>
            <a:br>
              <a:rPr lang="en-US" sz="2400" b="1" dirty="0">
                <a:latin typeface="Georgia" pitchFamily="18" charset="0"/>
              </a:rPr>
            </a:br>
            <a:endParaRPr lang="en-US" sz="2400" b="1" dirty="0" smtClean="0">
              <a:latin typeface="Georgia" pitchFamily="18" charset="0"/>
            </a:endParaRPr>
          </a:p>
        </p:txBody>
      </p:sp>
      <p:sp>
        <p:nvSpPr>
          <p:cNvPr id="13" name="Title 5"/>
          <p:cNvSpPr txBox="1">
            <a:spLocks/>
          </p:cNvSpPr>
          <p:nvPr/>
        </p:nvSpPr>
        <p:spPr bwMode="auto">
          <a:xfrm>
            <a:off x="6858000" y="64663"/>
            <a:ext cx="2057400" cy="790586"/>
          </a:xfrm>
          <a:prstGeom prst="rect">
            <a:avLst/>
          </a:prstGeom>
          <a:noFill/>
          <a:ln w="9525">
            <a:noFill/>
            <a:miter lim="800000"/>
            <a:headEnd/>
            <a:tailEnd/>
          </a:ln>
        </p:spPr>
        <p:txBody>
          <a:bodyPr anchor="ctr"/>
          <a:lstStyle/>
          <a:p>
            <a:pPr eaLnBrk="0" hangingPunct="0">
              <a:defRPr/>
            </a:pPr>
            <a:r>
              <a:rPr lang="en-US" sz="2800" b="1" kern="0" smtClean="0">
                <a:solidFill>
                  <a:schemeClr val="bg1"/>
                </a:solidFill>
                <a:latin typeface="Georgia" pitchFamily="18" charset="0"/>
                <a:ea typeface="+mj-ea"/>
                <a:cs typeface="+mj-cs"/>
              </a:rPr>
              <a:t>Summary</a:t>
            </a:r>
            <a:endParaRPr lang="en-US" sz="2800" b="1"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33503054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BoysInSwimmingPondTsararivotra"/>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rcRect/>
          <a:stretch>
            <a:fillRect/>
          </a:stretch>
        </p:blipFill>
        <p:spPr>
          <a:xfrm>
            <a:off x="0" y="981075"/>
            <a:ext cx="9144000" cy="6858000"/>
          </a:xfrm>
          <a:prstGeom prst="rect">
            <a:avLst/>
          </a:prstGeom>
          <a:noFill/>
        </p:spPr>
      </p:pic>
      <p:sp>
        <p:nvSpPr>
          <p:cNvPr id="27651" name="TextBox 2"/>
          <p:cNvSpPr txBox="1">
            <a:spLocks noChangeArrowheads="1"/>
          </p:cNvSpPr>
          <p:nvPr/>
        </p:nvSpPr>
        <p:spPr bwMode="auto">
          <a:xfrm>
            <a:off x="0" y="1295400"/>
            <a:ext cx="9220200" cy="523220"/>
          </a:xfrm>
          <a:prstGeom prst="rect">
            <a:avLst/>
          </a:prstGeom>
          <a:noFill/>
          <a:ln w="9525">
            <a:noFill/>
            <a:miter lim="800000"/>
            <a:headEnd/>
            <a:tailEnd/>
          </a:ln>
        </p:spPr>
        <p:txBody>
          <a:bodyPr>
            <a:spAutoFit/>
          </a:bodyPr>
          <a:lstStyle/>
          <a:p>
            <a:pPr algn="ctr"/>
            <a:r>
              <a:rPr lang="en-US" sz="2800" b="1" dirty="0">
                <a:solidFill>
                  <a:schemeClr val="bg1"/>
                </a:solidFill>
                <a:latin typeface="Georgia" pitchFamily="18" charset="0"/>
              </a:rPr>
              <a:t>Thank you for your time, </a:t>
            </a:r>
            <a:r>
              <a:rPr lang="en-US" sz="2800" b="1" dirty="0" smtClean="0">
                <a:solidFill>
                  <a:schemeClr val="bg1"/>
                </a:solidFill>
                <a:latin typeface="Georgia" pitchFamily="18" charset="0"/>
              </a:rPr>
              <a:t>interest </a:t>
            </a:r>
            <a:r>
              <a:rPr lang="en-US" sz="2800" b="1" dirty="0">
                <a:solidFill>
                  <a:schemeClr val="bg1"/>
                </a:solidFill>
                <a:latin typeface="Georgia" pitchFamily="18" charset="0"/>
              </a:rPr>
              <a:t>and comments!</a:t>
            </a:r>
          </a:p>
        </p:txBody>
      </p:sp>
      <p:pic>
        <p:nvPicPr>
          <p:cNvPr id="27652" name="Picture 5" descr="cu_logo_sml_150_ppt"/>
          <p:cNvPicPr>
            <a:picLocks noChangeAspect="1" noChangeArrowheads="1"/>
          </p:cNvPicPr>
          <p:nvPr/>
        </p:nvPicPr>
        <p:blipFill>
          <a:blip r:embed="rId4" cstate="print"/>
          <a:srcRect/>
          <a:stretch>
            <a:fillRect/>
          </a:stretch>
        </p:blipFill>
        <p:spPr bwMode="auto">
          <a:xfrm>
            <a:off x="0" y="0"/>
            <a:ext cx="9144000" cy="981075"/>
          </a:xfrm>
          <a:prstGeom prst="rect">
            <a:avLst/>
          </a:prstGeom>
          <a:noFill/>
          <a:ln w="9525">
            <a:noFill/>
            <a:miter lim="800000"/>
            <a:headEnd/>
            <a:tailEnd/>
          </a:ln>
        </p:spPr>
      </p:pic>
    </p:spTree>
    <p:extLst>
      <p:ext uri="{BB962C8B-B14F-4D97-AF65-F5344CB8AC3E}">
        <p14:creationId xmlns:p14="http://schemas.microsoft.com/office/powerpoint/2010/main" val="26487254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429000"/>
            <a:ext cx="9144000" cy="3276600"/>
          </a:xfrm>
        </p:spPr>
        <p:txBody>
          <a:bodyPr>
            <a:normAutofit/>
          </a:bodyPr>
          <a:lstStyle/>
          <a:p>
            <a:r>
              <a:rPr lang="en-US" dirty="0" smtClean="0"/>
              <a:t> </a:t>
            </a:r>
            <a:endParaRPr lang="en-US" sz="2800" dirty="0">
              <a:latin typeface="Georgia" pitchFamily="18" charset="0"/>
            </a:endParaRPr>
          </a:p>
        </p:txBody>
      </p:sp>
      <p:sp>
        <p:nvSpPr>
          <p:cNvPr id="3" name="TextBox 2"/>
          <p:cNvSpPr txBox="1"/>
          <p:nvPr/>
        </p:nvSpPr>
        <p:spPr>
          <a:xfrm>
            <a:off x="762000" y="1351508"/>
            <a:ext cx="7620000" cy="3600986"/>
          </a:xfrm>
          <a:prstGeom prst="rect">
            <a:avLst/>
          </a:prstGeom>
          <a:noFill/>
        </p:spPr>
        <p:txBody>
          <a:bodyPr wrap="square" rtlCol="0">
            <a:spAutoFit/>
          </a:bodyPr>
          <a:lstStyle/>
          <a:p>
            <a:pPr algn="ctr"/>
            <a:r>
              <a:rPr lang="en-US" sz="2400" b="1" dirty="0" smtClean="0">
                <a:latin typeface="Georgia" pitchFamily="18" charset="0"/>
              </a:rPr>
              <a:t>Food security is foundation to human dignity</a:t>
            </a:r>
          </a:p>
          <a:p>
            <a:pPr algn="ctr"/>
            <a:endParaRPr lang="en-US" sz="3600" b="1" dirty="0">
              <a:latin typeface="Georgia" pitchFamily="18" charset="0"/>
            </a:endParaRPr>
          </a:p>
          <a:p>
            <a:pPr algn="ctr"/>
            <a:r>
              <a:rPr lang="en-US" sz="2400" dirty="0" smtClean="0">
                <a:latin typeface="Georgia" panose="02040502050405020303" pitchFamily="18" charset="0"/>
              </a:rPr>
              <a:t>Food </a:t>
            </a:r>
            <a:r>
              <a:rPr lang="en-US" sz="2400" dirty="0">
                <a:latin typeface="Georgia" panose="02040502050405020303" pitchFamily="18" charset="0"/>
              </a:rPr>
              <a:t>security exists if and only if </a:t>
            </a:r>
            <a:endParaRPr lang="en-US" sz="2400" dirty="0" smtClean="0">
              <a:latin typeface="Georgia" panose="02040502050405020303" pitchFamily="18" charset="0"/>
            </a:endParaRPr>
          </a:p>
          <a:p>
            <a:pPr algn="ctr"/>
            <a:r>
              <a:rPr lang="en-US" sz="2400" dirty="0" smtClean="0">
                <a:latin typeface="Georgia" panose="02040502050405020303" pitchFamily="18" charset="0"/>
              </a:rPr>
              <a:t>“</a:t>
            </a:r>
            <a:r>
              <a:rPr lang="en-US" sz="2400" i="1" u="sng" dirty="0">
                <a:latin typeface="Georgia" panose="02040502050405020303" pitchFamily="18" charset="0"/>
              </a:rPr>
              <a:t>all people </a:t>
            </a:r>
            <a:r>
              <a:rPr lang="en-US" sz="2400" i="1" dirty="0">
                <a:latin typeface="Georgia" panose="02040502050405020303" pitchFamily="18" charset="0"/>
              </a:rPr>
              <a:t>at </a:t>
            </a:r>
            <a:r>
              <a:rPr lang="en-US" sz="2400" i="1" u="sng" dirty="0">
                <a:latin typeface="Georgia" panose="02040502050405020303" pitchFamily="18" charset="0"/>
              </a:rPr>
              <a:t>all times </a:t>
            </a:r>
            <a:r>
              <a:rPr lang="en-US" sz="2400" i="1" dirty="0">
                <a:latin typeface="Georgia" panose="02040502050405020303" pitchFamily="18" charset="0"/>
              </a:rPr>
              <a:t>have physical, social, and economic access to </a:t>
            </a:r>
            <a:r>
              <a:rPr lang="en-US" sz="2400" i="1" u="sng" dirty="0">
                <a:latin typeface="Georgia" panose="02040502050405020303" pitchFamily="18" charset="0"/>
              </a:rPr>
              <a:t>sufficient, safe and nutritious food </a:t>
            </a:r>
            <a:r>
              <a:rPr lang="en-US" sz="2400" i="1" dirty="0">
                <a:latin typeface="Georgia" panose="02040502050405020303" pitchFamily="18" charset="0"/>
              </a:rPr>
              <a:t>that meets </a:t>
            </a:r>
            <a:r>
              <a:rPr lang="en-US" sz="2400" i="1" u="sng" dirty="0">
                <a:latin typeface="Georgia" panose="02040502050405020303" pitchFamily="18" charset="0"/>
              </a:rPr>
              <a:t>their dietary needs and food preferences</a:t>
            </a:r>
            <a:r>
              <a:rPr lang="en-US" sz="2400" i="1" dirty="0">
                <a:latin typeface="Georgia" panose="02040502050405020303" pitchFamily="18" charset="0"/>
              </a:rPr>
              <a:t> </a:t>
            </a:r>
            <a:r>
              <a:rPr lang="en-US" sz="2400" i="1" u="sng" dirty="0">
                <a:latin typeface="Georgia" panose="02040502050405020303" pitchFamily="18" charset="0"/>
              </a:rPr>
              <a:t>for an active and healthy life</a:t>
            </a:r>
            <a:r>
              <a:rPr lang="en-US" sz="2400" dirty="0">
                <a:latin typeface="Georgia" panose="02040502050405020303" pitchFamily="18" charset="0"/>
              </a:rPr>
              <a:t>” </a:t>
            </a:r>
            <a:endParaRPr lang="en-US" sz="2400" dirty="0" smtClean="0">
              <a:latin typeface="Georgia" panose="02040502050405020303" pitchFamily="18" charset="0"/>
            </a:endParaRPr>
          </a:p>
          <a:p>
            <a:pPr algn="ctr"/>
            <a:endParaRPr lang="en-US" sz="2400" dirty="0" smtClean="0">
              <a:latin typeface="Georgia" panose="02040502050405020303" pitchFamily="18" charset="0"/>
            </a:endParaRPr>
          </a:p>
          <a:p>
            <a:pPr algn="ctr"/>
            <a:r>
              <a:rPr lang="en-US" sz="2400" dirty="0">
                <a:latin typeface="Georgia" pitchFamily="18" charset="0"/>
              </a:rPr>
              <a:t>(1996 World Food Summit </a:t>
            </a:r>
            <a:r>
              <a:rPr lang="en-US" sz="2400" dirty="0" smtClean="0">
                <a:latin typeface="Georgia" pitchFamily="18" charset="0"/>
              </a:rPr>
              <a:t>definition, emphasis added)</a:t>
            </a:r>
            <a:endParaRPr lang="en-US" sz="2400" dirty="0">
              <a:latin typeface="Georgia" pitchFamily="18" charset="0"/>
            </a:endParaRP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Tree>
    <p:extLst>
      <p:ext uri="{BB962C8B-B14F-4D97-AF65-F5344CB8AC3E}">
        <p14:creationId xmlns:p14="http://schemas.microsoft.com/office/powerpoint/2010/main" val="4384448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429000"/>
            <a:ext cx="9144000" cy="3276600"/>
          </a:xfrm>
        </p:spPr>
        <p:txBody>
          <a:bodyPr>
            <a:normAutofit/>
          </a:bodyPr>
          <a:lstStyle/>
          <a:p>
            <a:r>
              <a:rPr lang="en-US" dirty="0" smtClean="0"/>
              <a:t> </a:t>
            </a:r>
            <a:endParaRPr lang="en-US" sz="2800" dirty="0">
              <a:latin typeface="Georgia" pitchFamily="18" charset="0"/>
            </a:endParaRPr>
          </a:p>
        </p:txBody>
      </p:sp>
      <p:sp>
        <p:nvSpPr>
          <p:cNvPr id="3" name="TextBox 2"/>
          <p:cNvSpPr txBox="1"/>
          <p:nvPr/>
        </p:nvSpPr>
        <p:spPr>
          <a:xfrm>
            <a:off x="381000" y="1143000"/>
            <a:ext cx="8001000" cy="1938992"/>
          </a:xfrm>
          <a:prstGeom prst="rect">
            <a:avLst/>
          </a:prstGeom>
          <a:noFill/>
        </p:spPr>
        <p:txBody>
          <a:bodyPr wrap="square" rtlCol="0">
            <a:spAutoFit/>
          </a:bodyPr>
          <a:lstStyle/>
          <a:p>
            <a:pPr algn="ctr"/>
            <a:r>
              <a:rPr lang="en-US" sz="2400" b="1" dirty="0" smtClean="0">
                <a:latin typeface="Georgia" pitchFamily="18" charset="0"/>
              </a:rPr>
              <a:t>Food security may be the defining global challenge of the </a:t>
            </a:r>
            <a:r>
              <a:rPr lang="en-US" sz="2400" b="1" dirty="0" smtClean="0">
                <a:latin typeface="Georgia" pitchFamily="18" charset="0"/>
              </a:rPr>
              <a:t>century. </a:t>
            </a:r>
            <a:endParaRPr lang="en-US" sz="2400" b="1" dirty="0" smtClean="0">
              <a:latin typeface="Georgia" pitchFamily="18" charset="0"/>
            </a:endParaRPr>
          </a:p>
          <a:p>
            <a:pPr algn="ctr"/>
            <a:endParaRPr lang="en-US" sz="2400" b="1" dirty="0">
              <a:latin typeface="Georgia" pitchFamily="18" charset="0"/>
            </a:endParaRPr>
          </a:p>
          <a:p>
            <a:pPr algn="ctr"/>
            <a:r>
              <a:rPr lang="en-US" sz="2400" b="1" dirty="0" smtClean="0">
                <a:latin typeface="Georgia" pitchFamily="18" charset="0"/>
              </a:rPr>
              <a:t>Integral human development, </a:t>
            </a:r>
            <a:r>
              <a:rPr lang="en-US" sz="2400" b="1" dirty="0" smtClean="0">
                <a:latin typeface="Georgia" pitchFamily="18" charset="0"/>
              </a:rPr>
              <a:t>social stability, </a:t>
            </a:r>
            <a:r>
              <a:rPr lang="en-US" sz="2400" b="1" dirty="0" smtClean="0">
                <a:latin typeface="Georgia" pitchFamily="18" charset="0"/>
              </a:rPr>
              <a:t>and the protection of the planet </a:t>
            </a:r>
            <a:r>
              <a:rPr lang="en-US" sz="2400" b="1" dirty="0" smtClean="0">
                <a:latin typeface="Georgia" pitchFamily="18" charset="0"/>
              </a:rPr>
              <a:t>all at risk if we fail.</a:t>
            </a:r>
            <a:endParaRPr lang="en-US" sz="3600" b="1" dirty="0">
              <a:latin typeface="Georgia" pitchFamily="18" charset="0"/>
            </a:endParaRP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083" t="-1152" b="-1"/>
          <a:stretch/>
        </p:blipFill>
        <p:spPr>
          <a:xfrm>
            <a:off x="4743086" y="3505201"/>
            <a:ext cx="4268909" cy="302130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961" y="3534687"/>
            <a:ext cx="4493592" cy="2998069"/>
          </a:xfrm>
          <a:prstGeom prst="rect">
            <a:avLst/>
          </a:prstGeom>
        </p:spPr>
      </p:pic>
      <p:sp>
        <p:nvSpPr>
          <p:cNvPr id="7" name="TextBox 6"/>
          <p:cNvSpPr txBox="1"/>
          <p:nvPr/>
        </p:nvSpPr>
        <p:spPr>
          <a:xfrm>
            <a:off x="6232993" y="6550223"/>
            <a:ext cx="2921000" cy="307777"/>
          </a:xfrm>
          <a:prstGeom prst="rect">
            <a:avLst/>
          </a:prstGeom>
          <a:noFill/>
        </p:spPr>
        <p:txBody>
          <a:bodyPr wrap="square" rtlCol="0">
            <a:spAutoFit/>
          </a:bodyPr>
          <a:lstStyle/>
          <a:p>
            <a:r>
              <a:rPr lang="en-US" sz="1400" dirty="0" smtClean="0">
                <a:latin typeface="Georgia" panose="02040502050405020303" pitchFamily="18" charset="0"/>
              </a:rPr>
              <a:t>Photo credits: CIFOR, Bloomberg</a:t>
            </a:r>
            <a:endParaRPr lang="en-US" sz="1400" dirty="0">
              <a:latin typeface="Georgia" panose="02040502050405020303" pitchFamily="18" charset="0"/>
            </a:endParaRPr>
          </a:p>
        </p:txBody>
      </p:sp>
    </p:spTree>
    <p:extLst>
      <p:ext uri="{BB962C8B-B14F-4D97-AF65-F5344CB8AC3E}">
        <p14:creationId xmlns:p14="http://schemas.microsoft.com/office/powerpoint/2010/main" val="41747510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429000"/>
            <a:ext cx="9144000" cy="3276600"/>
          </a:xfrm>
        </p:spPr>
        <p:txBody>
          <a:bodyPr>
            <a:normAutofit/>
          </a:bodyPr>
          <a:lstStyle/>
          <a:p>
            <a:r>
              <a:rPr lang="en-US" dirty="0" smtClean="0"/>
              <a:t> </a:t>
            </a:r>
            <a:endParaRPr lang="en-US" sz="2800" dirty="0">
              <a:latin typeface="Georgia" pitchFamily="18" charset="0"/>
            </a:endParaRPr>
          </a:p>
        </p:txBody>
      </p:sp>
      <p:sp>
        <p:nvSpPr>
          <p:cNvPr id="3" name="TextBox 2"/>
          <p:cNvSpPr txBox="1"/>
          <p:nvPr/>
        </p:nvSpPr>
        <p:spPr>
          <a:xfrm>
            <a:off x="152399" y="1219200"/>
            <a:ext cx="8902895" cy="3785652"/>
          </a:xfrm>
          <a:prstGeom prst="rect">
            <a:avLst/>
          </a:prstGeom>
          <a:noFill/>
        </p:spPr>
        <p:txBody>
          <a:bodyPr wrap="square" rtlCol="0">
            <a:spAutoFit/>
          </a:bodyPr>
          <a:lstStyle/>
          <a:p>
            <a:r>
              <a:rPr lang="en-US" sz="2400" b="1" dirty="0" smtClean="0">
                <a:latin typeface="Georgia" pitchFamily="18" charset="0"/>
              </a:rPr>
              <a:t>Food security depends on :</a:t>
            </a:r>
          </a:p>
          <a:p>
            <a:pPr marL="457200" indent="-457200">
              <a:buAutoNum type="arabicPeriod"/>
            </a:pPr>
            <a:r>
              <a:rPr lang="en-US" sz="2400" b="1" dirty="0" smtClean="0">
                <a:latin typeface="Georgia" pitchFamily="18" charset="0"/>
              </a:rPr>
              <a:t>Promoting and directing </a:t>
            </a:r>
            <a:r>
              <a:rPr lang="en-US" sz="2800" b="1" dirty="0" smtClean="0">
                <a:solidFill>
                  <a:srgbClr val="FF0000"/>
                </a:solidFill>
                <a:latin typeface="Georgia" pitchFamily="18" charset="0"/>
              </a:rPr>
              <a:t>science</a:t>
            </a:r>
            <a:r>
              <a:rPr lang="en-US" sz="2400" b="1" dirty="0" smtClean="0">
                <a:latin typeface="Georgia" pitchFamily="18" charset="0"/>
              </a:rPr>
              <a:t> to address the needs of the poor and of the planet</a:t>
            </a:r>
          </a:p>
          <a:p>
            <a:pPr marL="457200" indent="-457200">
              <a:buAutoNum type="arabicPeriod"/>
            </a:pPr>
            <a:r>
              <a:rPr lang="en-US" sz="2400" b="1" dirty="0" smtClean="0">
                <a:latin typeface="Georgia" pitchFamily="18" charset="0"/>
              </a:rPr>
              <a:t>Showing</a:t>
            </a:r>
            <a:r>
              <a:rPr lang="en-US" sz="2400" b="1" dirty="0" smtClean="0">
                <a:solidFill>
                  <a:srgbClr val="FF0000"/>
                </a:solidFill>
                <a:latin typeface="Georgia" pitchFamily="18" charset="0"/>
              </a:rPr>
              <a:t> </a:t>
            </a:r>
            <a:r>
              <a:rPr lang="en-US" sz="2800" b="1" dirty="0" smtClean="0">
                <a:solidFill>
                  <a:srgbClr val="FF0000"/>
                </a:solidFill>
                <a:latin typeface="Georgia" pitchFamily="18" charset="0"/>
              </a:rPr>
              <a:t>solidarity</a:t>
            </a:r>
            <a:r>
              <a:rPr lang="en-US" sz="2400" b="1" dirty="0" smtClean="0">
                <a:latin typeface="Georgia" pitchFamily="18" charset="0"/>
              </a:rPr>
              <a:t> with the poor through generous and effective social protection and safety nets</a:t>
            </a:r>
          </a:p>
          <a:p>
            <a:pPr marL="457200" indent="-457200">
              <a:buAutoNum type="arabicPeriod"/>
            </a:pPr>
            <a:r>
              <a:rPr lang="en-US" sz="2400" b="1" dirty="0" smtClean="0">
                <a:latin typeface="Georgia" pitchFamily="18" charset="0"/>
              </a:rPr>
              <a:t>Embracing </a:t>
            </a:r>
            <a:r>
              <a:rPr lang="en-US" sz="2800" b="1" dirty="0" smtClean="0">
                <a:solidFill>
                  <a:srgbClr val="FF0000"/>
                </a:solidFill>
                <a:latin typeface="Georgia" pitchFamily="18" charset="0"/>
              </a:rPr>
              <a:t>subsidiarity</a:t>
            </a:r>
            <a:r>
              <a:rPr lang="en-US" sz="2400" b="1" dirty="0" smtClean="0">
                <a:latin typeface="Georgia" pitchFamily="18" charset="0"/>
              </a:rPr>
              <a:t> to contextualize </a:t>
            </a:r>
            <a:r>
              <a:rPr lang="en-US" sz="2400" b="1" dirty="0">
                <a:latin typeface="Georgia" pitchFamily="18" charset="0"/>
              </a:rPr>
              <a:t>actions in heterogeneous </a:t>
            </a:r>
            <a:r>
              <a:rPr lang="en-US" sz="2400" b="1" dirty="0" err="1">
                <a:latin typeface="Georgia" pitchFamily="18" charset="0"/>
              </a:rPr>
              <a:t>agri</a:t>
            </a:r>
            <a:r>
              <a:rPr lang="en-US" sz="2400" b="1" dirty="0">
                <a:latin typeface="Georgia" pitchFamily="18" charset="0"/>
              </a:rPr>
              <a:t>-food systems </a:t>
            </a:r>
            <a:r>
              <a:rPr lang="en-US" sz="2400" b="1" dirty="0" smtClean="0">
                <a:latin typeface="Georgia" pitchFamily="18" charset="0"/>
              </a:rPr>
              <a:t>and to inculcate care for others and ‘our common home’</a:t>
            </a:r>
          </a:p>
          <a:p>
            <a:endParaRPr lang="en-US" sz="3600" b="1" dirty="0">
              <a:latin typeface="Georgia" pitchFamily="18" charset="0"/>
            </a:endParaRP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7" name="TextBox 6"/>
          <p:cNvSpPr txBox="1"/>
          <p:nvPr/>
        </p:nvSpPr>
        <p:spPr>
          <a:xfrm>
            <a:off x="508000" y="6526510"/>
            <a:ext cx="5740400" cy="307777"/>
          </a:xfrm>
          <a:prstGeom prst="rect">
            <a:avLst/>
          </a:prstGeom>
          <a:noFill/>
        </p:spPr>
        <p:txBody>
          <a:bodyPr wrap="square" rtlCol="0">
            <a:spAutoFit/>
          </a:bodyPr>
          <a:lstStyle/>
          <a:p>
            <a:r>
              <a:rPr lang="en-US" sz="1400" dirty="0" smtClean="0">
                <a:latin typeface="Georgia" panose="02040502050405020303" pitchFamily="18" charset="0"/>
              </a:rPr>
              <a:t>Photo credits: Mike Gore, Holly </a:t>
            </a:r>
            <a:r>
              <a:rPr lang="en-US" sz="1400" dirty="0" err="1" smtClean="0">
                <a:latin typeface="Georgia" panose="02040502050405020303" pitchFamily="18" charset="0"/>
              </a:rPr>
              <a:t>Kristinsson</a:t>
            </a:r>
            <a:r>
              <a:rPr lang="en-US" sz="1400" dirty="0" smtClean="0">
                <a:latin typeface="Georgia" panose="02040502050405020303" pitchFamily="18" charset="0"/>
              </a:rPr>
              <a:t>, Forward Press</a:t>
            </a:r>
            <a:endParaRPr lang="en-US" sz="1400" dirty="0">
              <a:latin typeface="Georgia" panose="02040502050405020303" pitchFamily="18" charset="0"/>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9699" t="6831" r="23634"/>
          <a:stretch/>
        </p:blipFill>
        <p:spPr>
          <a:xfrm>
            <a:off x="6007295" y="4755551"/>
            <a:ext cx="3048000" cy="2078736"/>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25887" t="3187" r="9463"/>
          <a:stretch/>
        </p:blipFill>
        <p:spPr>
          <a:xfrm>
            <a:off x="3844176" y="4641202"/>
            <a:ext cx="2128942" cy="1796154"/>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 y="4541654"/>
            <a:ext cx="3733800" cy="1995250"/>
          </a:xfrm>
          <a:prstGeom prst="rect">
            <a:avLst/>
          </a:prstGeom>
        </p:spPr>
      </p:pic>
    </p:spTree>
    <p:extLst>
      <p:ext uri="{BB962C8B-B14F-4D97-AF65-F5344CB8AC3E}">
        <p14:creationId xmlns:p14="http://schemas.microsoft.com/office/powerpoint/2010/main" val="34177582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6700" y="986072"/>
            <a:ext cx="8610600" cy="1015663"/>
          </a:xfrm>
          <a:prstGeom prst="rect">
            <a:avLst/>
          </a:prstGeom>
          <a:noFill/>
        </p:spPr>
        <p:txBody>
          <a:bodyPr wrap="square" rtlCol="0">
            <a:spAutoFit/>
          </a:bodyPr>
          <a:lstStyle/>
          <a:p>
            <a:pPr algn="ctr"/>
            <a:r>
              <a:rPr lang="en-US" sz="2400" b="1" dirty="0" smtClean="0">
                <a:latin typeface="Georgia" pitchFamily="18" charset="0"/>
              </a:rPr>
              <a:t>Great progress in raising calorie availability …</a:t>
            </a:r>
            <a:endParaRPr lang="en-US" sz="3600" b="1" dirty="0">
              <a:latin typeface="Georgia" pitchFamily="18" charset="0"/>
            </a:endParaRPr>
          </a:p>
          <a:p>
            <a:pPr algn="ctr"/>
            <a:endParaRPr lang="en-US" sz="3600" b="1" dirty="0" smtClean="0">
              <a:latin typeface="Georgia" pitchFamily="18" charset="0"/>
            </a:endParaRP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050" y="1447800"/>
            <a:ext cx="7550150" cy="5329517"/>
          </a:xfrm>
          <a:prstGeom prst="rect">
            <a:avLst/>
          </a:prstGeom>
        </p:spPr>
      </p:pic>
      <p:sp>
        <p:nvSpPr>
          <p:cNvPr id="7" name="TextBox 6"/>
          <p:cNvSpPr txBox="1"/>
          <p:nvPr/>
        </p:nvSpPr>
        <p:spPr>
          <a:xfrm>
            <a:off x="6705600" y="3886200"/>
            <a:ext cx="2590800" cy="584775"/>
          </a:xfrm>
          <a:prstGeom prst="rect">
            <a:avLst/>
          </a:prstGeom>
          <a:noFill/>
        </p:spPr>
        <p:txBody>
          <a:bodyPr wrap="square" rtlCol="0">
            <a:spAutoFit/>
          </a:bodyPr>
          <a:lstStyle/>
          <a:p>
            <a:r>
              <a:rPr lang="en-US" sz="1600" dirty="0" smtClean="0">
                <a:latin typeface="Georgia" panose="02040502050405020303" pitchFamily="18" charset="0"/>
              </a:rPr>
              <a:t>2011-13 min. dietary energy </a:t>
            </a:r>
            <a:r>
              <a:rPr lang="en-US" sz="1600" dirty="0" err="1" smtClean="0">
                <a:latin typeface="Georgia" panose="02040502050405020303" pitchFamily="18" charset="0"/>
              </a:rPr>
              <a:t>req’t</a:t>
            </a:r>
            <a:r>
              <a:rPr lang="en-US" sz="1600" dirty="0" smtClean="0">
                <a:latin typeface="Georgia" panose="02040502050405020303" pitchFamily="18" charset="0"/>
              </a:rPr>
              <a:t> [1770,2340</a:t>
            </a:r>
            <a:r>
              <a:rPr lang="en-US" sz="1600" dirty="0">
                <a:latin typeface="Georgia" panose="02040502050405020303" pitchFamily="18" charset="0"/>
              </a:rPr>
              <a:t>]</a:t>
            </a:r>
          </a:p>
        </p:txBody>
      </p:sp>
      <p:sp>
        <p:nvSpPr>
          <p:cNvPr id="8" name="Right Brace 7"/>
          <p:cNvSpPr/>
          <p:nvPr/>
        </p:nvSpPr>
        <p:spPr>
          <a:xfrm>
            <a:off x="6449518" y="3922335"/>
            <a:ext cx="274320" cy="548640"/>
          </a:xfrm>
          <a:prstGeom prst="rightBrace">
            <a:avLst/>
          </a:prstGeom>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p:sp>
        <p:nvSpPr>
          <p:cNvPr id="9" name="TextBox 8"/>
          <p:cNvSpPr txBox="1"/>
          <p:nvPr/>
        </p:nvSpPr>
        <p:spPr>
          <a:xfrm>
            <a:off x="535898" y="152400"/>
            <a:ext cx="8608102" cy="523220"/>
          </a:xfrm>
          <a:prstGeom prst="rect">
            <a:avLst/>
          </a:prstGeom>
          <a:noFill/>
        </p:spPr>
        <p:txBody>
          <a:bodyPr wrap="square" rtlCol="0">
            <a:spAutoFit/>
          </a:bodyPr>
          <a:lstStyle/>
          <a:p>
            <a:pPr algn="r"/>
            <a:r>
              <a:rPr lang="en-US" sz="2800" b="1" dirty="0" smtClean="0">
                <a:solidFill>
                  <a:schemeClr val="bg1"/>
                </a:solidFill>
                <a:latin typeface="Georgia" pitchFamily="18" charset="0"/>
              </a:rPr>
              <a:t>Scientific advances</a:t>
            </a:r>
          </a:p>
        </p:txBody>
      </p:sp>
    </p:spTree>
    <p:extLst>
      <p:ext uri="{BB962C8B-B14F-4D97-AF65-F5344CB8AC3E}">
        <p14:creationId xmlns:p14="http://schemas.microsoft.com/office/powerpoint/2010/main" val="35246968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3" name="TextBox 2"/>
          <p:cNvSpPr txBox="1"/>
          <p:nvPr/>
        </p:nvSpPr>
        <p:spPr>
          <a:xfrm>
            <a:off x="535898" y="152400"/>
            <a:ext cx="8608102" cy="523220"/>
          </a:xfrm>
          <a:prstGeom prst="rect">
            <a:avLst/>
          </a:prstGeom>
          <a:noFill/>
        </p:spPr>
        <p:txBody>
          <a:bodyPr wrap="square" rtlCol="0">
            <a:spAutoFit/>
          </a:bodyPr>
          <a:lstStyle/>
          <a:p>
            <a:pPr algn="r"/>
            <a:r>
              <a:rPr lang="en-US" sz="2800" b="1" dirty="0" smtClean="0">
                <a:solidFill>
                  <a:schemeClr val="bg1"/>
                </a:solidFill>
                <a:latin typeface="Georgia" pitchFamily="18" charset="0"/>
              </a:rPr>
              <a:t>Reason for celebration</a:t>
            </a:r>
          </a:p>
        </p:txBody>
      </p:sp>
      <p:sp>
        <p:nvSpPr>
          <p:cNvPr id="2" name="TextBox 1"/>
          <p:cNvSpPr txBox="1"/>
          <p:nvPr/>
        </p:nvSpPr>
        <p:spPr>
          <a:xfrm>
            <a:off x="304800" y="981075"/>
            <a:ext cx="8610600" cy="1015663"/>
          </a:xfrm>
          <a:prstGeom prst="rect">
            <a:avLst/>
          </a:prstGeom>
          <a:noFill/>
        </p:spPr>
        <p:txBody>
          <a:bodyPr wrap="square" rtlCol="0">
            <a:spAutoFit/>
          </a:bodyPr>
          <a:lstStyle/>
          <a:p>
            <a:r>
              <a:rPr lang="en-US" sz="2000" b="1" dirty="0" smtClean="0">
                <a:latin typeface="Georgia" panose="02040502050405020303" pitchFamily="18" charset="0"/>
              </a:rPr>
              <a:t>As </a:t>
            </a:r>
            <a:r>
              <a:rPr lang="en-US" sz="2000" b="1" dirty="0" smtClean="0">
                <a:latin typeface="Georgia" panose="02040502050405020303" pitchFamily="18" charset="0"/>
              </a:rPr>
              <a:t>g</a:t>
            </a:r>
            <a:r>
              <a:rPr lang="en-US" sz="2000" b="1" dirty="0" smtClean="0">
                <a:latin typeface="Georgia" panose="02040502050405020303" pitchFamily="18" charset="0"/>
              </a:rPr>
              <a:t>lobal </a:t>
            </a:r>
            <a:r>
              <a:rPr lang="en-US" sz="2000" b="1" dirty="0" smtClean="0">
                <a:latin typeface="Georgia" panose="02040502050405020303" pitchFamily="18" charset="0"/>
              </a:rPr>
              <a:t>population </a:t>
            </a:r>
            <a:r>
              <a:rPr lang="en-US" sz="2000" b="1" dirty="0" smtClean="0">
                <a:latin typeface="Georgia" panose="02040502050405020303" pitchFamily="18" charset="0"/>
              </a:rPr>
              <a:t>grew, &gt;</a:t>
            </a:r>
            <a:r>
              <a:rPr lang="en-US" sz="2000" b="1" dirty="0" smtClean="0">
                <a:latin typeface="Georgia" panose="02040502050405020303" pitchFamily="18" charset="0"/>
              </a:rPr>
              <a:t>2 </a:t>
            </a:r>
            <a:r>
              <a:rPr lang="en-US" sz="2000" b="1" dirty="0" err="1" smtClean="0">
                <a:latin typeface="Georgia" panose="02040502050405020303" pitchFamily="18" charset="0"/>
              </a:rPr>
              <a:t>bn</a:t>
            </a:r>
            <a:r>
              <a:rPr lang="en-US" sz="2000" b="1" dirty="0" smtClean="0">
                <a:latin typeface="Georgia" panose="02040502050405020303" pitchFamily="18" charset="0"/>
              </a:rPr>
              <a:t> more people adequately nourished in a quarter century. Each </a:t>
            </a:r>
            <a:r>
              <a:rPr lang="en-US" sz="2000" b="1" dirty="0" smtClean="0">
                <a:latin typeface="Georgia" panose="02040502050405020303" pitchFamily="18" charset="0"/>
              </a:rPr>
              <a:t>week for a generation, </a:t>
            </a:r>
            <a:r>
              <a:rPr lang="en-US" sz="2000" b="1" dirty="0" smtClean="0">
                <a:latin typeface="Georgia" panose="02040502050405020303" pitchFamily="18" charset="0"/>
              </a:rPr>
              <a:t>another 1.5 </a:t>
            </a:r>
            <a:r>
              <a:rPr lang="en-US" sz="2000" b="1" dirty="0" err="1" smtClean="0">
                <a:latin typeface="Georgia" panose="02040502050405020303" pitchFamily="18" charset="0"/>
              </a:rPr>
              <a:t>mn</a:t>
            </a:r>
            <a:r>
              <a:rPr lang="en-US" sz="2000" b="1" dirty="0" smtClean="0">
                <a:latin typeface="Georgia" panose="02040502050405020303" pitchFamily="18" charset="0"/>
              </a:rPr>
              <a:t> people </a:t>
            </a:r>
            <a:r>
              <a:rPr lang="en-US" sz="2000" b="1" dirty="0" smtClean="0">
                <a:latin typeface="Georgia" panose="02040502050405020303" pitchFamily="18" charset="0"/>
              </a:rPr>
              <a:t>have enjoyed </a:t>
            </a:r>
            <a:r>
              <a:rPr lang="en-US" sz="2000" b="1" dirty="0" smtClean="0">
                <a:latin typeface="Georgia" panose="02040502050405020303" pitchFamily="18" charset="0"/>
              </a:rPr>
              <a:t>adequate caloric intake!</a:t>
            </a:r>
            <a:endParaRPr lang="en-US" sz="2000" b="1" dirty="0">
              <a:latin typeface="Georgia" panose="02040502050405020303" pitchFamily="18" charset="0"/>
            </a:endParaRPr>
          </a:p>
        </p:txBody>
      </p:sp>
      <p:pic>
        <p:nvPicPr>
          <p:cNvPr id="9" name="Picture 8"/>
          <p:cNvPicPr>
            <a:picLocks noChangeAspect="1"/>
          </p:cNvPicPr>
          <p:nvPr/>
        </p:nvPicPr>
        <p:blipFill>
          <a:blip r:embed="rId3"/>
          <a:stretch>
            <a:fillRect/>
          </a:stretch>
        </p:blipFill>
        <p:spPr>
          <a:xfrm>
            <a:off x="1066800" y="2209800"/>
            <a:ext cx="6731000" cy="4038600"/>
          </a:xfrm>
          <a:prstGeom prst="rect">
            <a:avLst/>
          </a:prstGeom>
        </p:spPr>
      </p:pic>
    </p:spTree>
    <p:extLst>
      <p:ext uri="{BB962C8B-B14F-4D97-AF65-F5344CB8AC3E}">
        <p14:creationId xmlns:p14="http://schemas.microsoft.com/office/powerpoint/2010/main" val="13724287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8195" name="Rectangle 16"/>
          <p:cNvSpPr>
            <a:spLocks noChangeArrowheads="1"/>
          </p:cNvSpPr>
          <p:nvPr/>
        </p:nvSpPr>
        <p:spPr bwMode="auto">
          <a:xfrm>
            <a:off x="-228600" y="990600"/>
            <a:ext cx="9372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800" b="1" dirty="0" smtClean="0">
                <a:latin typeface="Georgia" pitchFamily="18" charset="0"/>
              </a:rPr>
              <a:t>Future challenges may be tougher than past</a:t>
            </a:r>
            <a:endParaRPr lang="en-US" altLang="en-US" sz="2800" b="1" dirty="0">
              <a:latin typeface="Georgia" pitchFamily="18" charset="0"/>
            </a:endParaRPr>
          </a:p>
        </p:txBody>
      </p:sp>
      <p:sp>
        <p:nvSpPr>
          <p:cNvPr id="327697" name="Rectangle 17"/>
          <p:cNvSpPr>
            <a:spLocks noChangeArrowheads="1"/>
          </p:cNvSpPr>
          <p:nvPr/>
        </p:nvSpPr>
        <p:spPr bwMode="auto">
          <a:xfrm>
            <a:off x="152400" y="1752600"/>
            <a:ext cx="89154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400" dirty="0" smtClean="0">
                <a:latin typeface="Georgia" pitchFamily="18" charset="0"/>
              </a:rPr>
              <a:t>1. Less progress on ‘hidden hunger”: </a:t>
            </a:r>
            <a:r>
              <a:rPr lang="en-US" sz="2400" b="1" dirty="0" smtClean="0">
                <a:latin typeface="Georgia" pitchFamily="18" charset="0"/>
              </a:rPr>
              <a:t>micronutrient</a:t>
            </a:r>
            <a:r>
              <a:rPr lang="en-US" sz="2400" dirty="0" smtClean="0">
                <a:latin typeface="Georgia" pitchFamily="18" charset="0"/>
              </a:rPr>
              <a:t> (mineral/vitamin) deficiencies. Ex: 1.6 </a:t>
            </a:r>
            <a:r>
              <a:rPr lang="en-US" sz="2400" dirty="0" err="1">
                <a:latin typeface="Georgia" pitchFamily="18" charset="0"/>
              </a:rPr>
              <a:t>bn</a:t>
            </a:r>
            <a:r>
              <a:rPr lang="en-US" sz="2400" dirty="0">
                <a:latin typeface="Georgia" pitchFamily="18" charset="0"/>
              </a:rPr>
              <a:t> suffer iron- or vitamin B</a:t>
            </a:r>
            <a:r>
              <a:rPr lang="en-US" sz="2400" baseline="-25000" dirty="0">
                <a:latin typeface="Georgia" panose="02040502050405020303" pitchFamily="18" charset="0"/>
              </a:rPr>
              <a:t>12</a:t>
            </a:r>
            <a:r>
              <a:rPr lang="en-US" sz="2400" dirty="0">
                <a:latin typeface="Georgia" panose="02040502050405020303" pitchFamily="18" charset="0"/>
              </a:rPr>
              <a:t> deficiency anemia </a:t>
            </a:r>
            <a:r>
              <a:rPr lang="en-US" sz="2400" dirty="0" smtClean="0">
                <a:latin typeface="Georgia" panose="02040502050405020303" pitchFamily="18" charset="0"/>
              </a:rPr>
              <a:t>… and </a:t>
            </a:r>
            <a:r>
              <a:rPr lang="en-US" sz="2400" dirty="0">
                <a:latin typeface="Georgia" panose="02040502050405020303" pitchFamily="18" charset="0"/>
              </a:rPr>
              <a:t>growing</a:t>
            </a:r>
            <a:r>
              <a:rPr lang="en-US" sz="2400" dirty="0" smtClean="0">
                <a:latin typeface="Georgia" panose="02040502050405020303" pitchFamily="18" charset="0"/>
              </a:rPr>
              <a:t>! </a:t>
            </a:r>
            <a:r>
              <a:rPr lang="en-US" sz="2400" b="1" dirty="0">
                <a:latin typeface="Georgia" panose="02040502050405020303" pitchFamily="18" charset="0"/>
              </a:rPr>
              <a:t>&gt;2 </a:t>
            </a:r>
            <a:r>
              <a:rPr lang="en-US" sz="2400" b="1" dirty="0" err="1" smtClean="0">
                <a:latin typeface="Georgia" panose="02040502050405020303" pitchFamily="18" charset="0"/>
              </a:rPr>
              <a:t>bn</a:t>
            </a:r>
            <a:r>
              <a:rPr lang="en-US" sz="2400" dirty="0">
                <a:latin typeface="Georgia" panose="02040502050405020303" pitchFamily="18" charset="0"/>
              </a:rPr>
              <a:t> </a:t>
            </a:r>
            <a:r>
              <a:rPr lang="en-US" sz="2400" dirty="0" smtClean="0">
                <a:latin typeface="Georgia" panose="02040502050405020303" pitchFamily="18" charset="0"/>
              </a:rPr>
              <a:t>at MN risk. </a:t>
            </a:r>
          </a:p>
          <a:p>
            <a:pPr>
              <a:defRPr/>
            </a:pPr>
            <a:endParaRPr lang="en-US" sz="2400" dirty="0" smtClean="0">
              <a:latin typeface="Georgia" panose="02040502050405020303" pitchFamily="18" charset="0"/>
            </a:endParaRPr>
          </a:p>
          <a:p>
            <a:pPr>
              <a:defRPr/>
            </a:pPr>
            <a:r>
              <a:rPr lang="en-US" sz="2400" dirty="0" smtClean="0">
                <a:latin typeface="Georgia" panose="02040502050405020303" pitchFamily="18" charset="0"/>
              </a:rPr>
              <a:t>2. </a:t>
            </a:r>
            <a:r>
              <a:rPr lang="en-US" sz="2400" b="1" dirty="0" smtClean="0">
                <a:latin typeface="Georgia" pitchFamily="18" charset="0"/>
              </a:rPr>
              <a:t>Planetary boundaries </a:t>
            </a:r>
            <a:r>
              <a:rPr lang="en-US" sz="2400" dirty="0" smtClean="0">
                <a:latin typeface="Georgia" pitchFamily="18" charset="0"/>
              </a:rPr>
              <a:t>increasingly bind. </a:t>
            </a:r>
            <a:r>
              <a:rPr lang="en-US" sz="2400" b="1" dirty="0" smtClean="0">
                <a:latin typeface="Georgia" pitchFamily="18" charset="0"/>
              </a:rPr>
              <a:t>Climate change</a:t>
            </a:r>
            <a:r>
              <a:rPr lang="en-US" sz="2400" dirty="0" smtClean="0">
                <a:latin typeface="Georgia" pitchFamily="18" charset="0"/>
              </a:rPr>
              <a:t> in particular creates a previously unobserved context. </a:t>
            </a:r>
          </a:p>
          <a:p>
            <a:pPr>
              <a:defRPr/>
            </a:pPr>
            <a:r>
              <a:rPr lang="en-US" sz="2400" dirty="0" smtClean="0">
                <a:latin typeface="Georgia" pitchFamily="18" charset="0"/>
              </a:rPr>
              <a:t>Water/climate/soil nutrient constraints + changing pest/pathogen pressures = new production challenges</a:t>
            </a:r>
          </a:p>
          <a:p>
            <a:pPr marL="457200" indent="-457200">
              <a:buAutoNum type="arabicPeriod"/>
              <a:defRPr/>
            </a:pPr>
            <a:endParaRPr lang="en-US" sz="2400" dirty="0">
              <a:latin typeface="Georgia" pitchFamily="18" charset="0"/>
            </a:endParaRPr>
          </a:p>
          <a:p>
            <a:pPr>
              <a:defRPr/>
            </a:pPr>
            <a:r>
              <a:rPr lang="en-US" sz="2400" dirty="0">
                <a:latin typeface="Georgia" pitchFamily="18" charset="0"/>
              </a:rPr>
              <a:t>3. Human suffering is more </a:t>
            </a:r>
            <a:r>
              <a:rPr lang="en-US" sz="2400" b="1" dirty="0">
                <a:latin typeface="Georgia" pitchFamily="18" charset="0"/>
              </a:rPr>
              <a:t>spatially concentrated </a:t>
            </a:r>
            <a:r>
              <a:rPr lang="en-US" sz="2400" dirty="0">
                <a:latin typeface="Georgia" pitchFamily="18" charset="0"/>
              </a:rPr>
              <a:t>and more tied to </a:t>
            </a:r>
            <a:r>
              <a:rPr lang="en-US" sz="2400" b="1" dirty="0">
                <a:latin typeface="Georgia" pitchFamily="18" charset="0"/>
              </a:rPr>
              <a:t>conflict</a:t>
            </a:r>
            <a:r>
              <a:rPr lang="en-US" sz="2400" dirty="0">
                <a:latin typeface="Georgia" pitchFamily="18" charset="0"/>
              </a:rPr>
              <a:t>. </a:t>
            </a:r>
            <a:r>
              <a:rPr lang="en-US" altLang="en-US" sz="2400" dirty="0">
                <a:latin typeface="Georgia" pitchFamily="18" charset="0"/>
              </a:rPr>
              <a:t>In 1990 Africa home to 119 </a:t>
            </a:r>
            <a:r>
              <a:rPr lang="en-US" altLang="en-US" sz="2400" dirty="0" err="1">
                <a:latin typeface="Georgia" pitchFamily="18" charset="0"/>
              </a:rPr>
              <a:t>mn</a:t>
            </a:r>
            <a:r>
              <a:rPr lang="en-US" altLang="en-US" sz="2400" dirty="0">
                <a:latin typeface="Georgia" pitchFamily="18" charset="0"/>
              </a:rPr>
              <a:t> (24%) of the world’s ultra-poor (&lt;$0.95/day pc) … grew to 133 </a:t>
            </a:r>
            <a:r>
              <a:rPr lang="en-US" altLang="en-US" sz="2400" dirty="0" err="1">
                <a:latin typeface="Georgia" pitchFamily="18" charset="0"/>
              </a:rPr>
              <a:t>mn</a:t>
            </a:r>
            <a:r>
              <a:rPr lang="en-US" altLang="en-US" sz="2400" dirty="0">
                <a:latin typeface="Georgia" pitchFamily="18" charset="0"/>
              </a:rPr>
              <a:t> (82%) by 2011. </a:t>
            </a:r>
            <a:r>
              <a:rPr lang="en-US" altLang="en-US" sz="2400" b="1" dirty="0">
                <a:latin typeface="Georgia" pitchFamily="18" charset="0"/>
              </a:rPr>
              <a:t>Poverty traps</a:t>
            </a:r>
            <a:r>
              <a:rPr lang="en-US" altLang="en-US" sz="2400" dirty="0">
                <a:latin typeface="Georgia" pitchFamily="18" charset="0"/>
              </a:rPr>
              <a:t> increasingly salient to the remaining poor.</a:t>
            </a:r>
          </a:p>
          <a:p>
            <a:pPr>
              <a:defRPr/>
            </a:pPr>
            <a:endParaRPr lang="en-US" sz="2400" dirty="0" smtClean="0">
              <a:latin typeface="Georgia" pitchFamily="18" charset="0"/>
            </a:endParaRPr>
          </a:p>
        </p:txBody>
      </p:sp>
      <p:sp>
        <p:nvSpPr>
          <p:cNvPr id="12" name="Title 5"/>
          <p:cNvSpPr txBox="1">
            <a:spLocks/>
          </p:cNvSpPr>
          <p:nvPr/>
        </p:nvSpPr>
        <p:spPr bwMode="auto">
          <a:xfrm>
            <a:off x="5090054" y="75349"/>
            <a:ext cx="4167954" cy="790586"/>
          </a:xfrm>
          <a:prstGeom prst="rect">
            <a:avLst/>
          </a:prstGeom>
          <a:noFill/>
          <a:ln w="9525">
            <a:noFill/>
            <a:miter lim="800000"/>
            <a:headEnd/>
            <a:tailEnd/>
          </a:ln>
        </p:spPr>
        <p:txBody>
          <a:bodyPr anchor="ctr"/>
          <a:lstStyle/>
          <a:p>
            <a:pPr eaLnBrk="0" hangingPunct="0">
              <a:defRPr/>
            </a:pPr>
            <a:r>
              <a:rPr lang="en-US" sz="2800" b="1" kern="0" dirty="0" smtClean="0">
                <a:solidFill>
                  <a:schemeClr val="bg1"/>
                </a:solidFill>
                <a:latin typeface="Georgia" pitchFamily="18" charset="0"/>
                <a:ea typeface="+mj-ea"/>
                <a:cs typeface="+mj-cs"/>
              </a:rPr>
              <a:t>Growing challenges</a:t>
            </a:r>
            <a:endParaRPr lang="en-US" sz="2800" b="1"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301839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69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769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769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9" name="TextBox 8"/>
          <p:cNvSpPr txBox="1"/>
          <p:nvPr/>
        </p:nvSpPr>
        <p:spPr>
          <a:xfrm>
            <a:off x="290042" y="1143000"/>
            <a:ext cx="8563916" cy="1200329"/>
          </a:xfrm>
          <a:prstGeom prst="rect">
            <a:avLst/>
          </a:prstGeom>
          <a:noFill/>
        </p:spPr>
        <p:txBody>
          <a:bodyPr wrap="square" rtlCol="0">
            <a:spAutoFit/>
          </a:bodyPr>
          <a:lstStyle/>
          <a:p>
            <a:r>
              <a:rPr lang="en-US" sz="2400" b="1" dirty="0" smtClean="0">
                <a:solidFill>
                  <a:srgbClr val="FF0000"/>
                </a:solidFill>
                <a:latin typeface="Georgia" pitchFamily="18" charset="0"/>
              </a:rPr>
              <a:t>75-80% of food consumed w/n country where grown</a:t>
            </a:r>
            <a:r>
              <a:rPr lang="en-US" sz="2400" dirty="0" smtClean="0">
                <a:latin typeface="Georgia" pitchFamily="18" charset="0"/>
              </a:rPr>
              <a:t> Food system performance improvements must </a:t>
            </a:r>
            <a:r>
              <a:rPr lang="en-US" sz="2400" dirty="0">
                <a:latin typeface="Georgia" pitchFamily="18" charset="0"/>
              </a:rPr>
              <a:t>occur in Africa/Asia, where most demand growth will </a:t>
            </a:r>
            <a:r>
              <a:rPr lang="en-US" sz="2400" dirty="0" smtClean="0">
                <a:latin typeface="Georgia" pitchFamily="18" charset="0"/>
              </a:rPr>
              <a:t>be greatest.</a:t>
            </a: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4166" t="2500" r="3334" b="5000"/>
          <a:stretch/>
        </p:blipFill>
        <p:spPr>
          <a:xfrm>
            <a:off x="457200" y="3479438"/>
            <a:ext cx="3176509" cy="2117673"/>
          </a:xfrm>
          <a:prstGeom prst="rect">
            <a:avLst/>
          </a:prstGeom>
        </p:spPr>
      </p:pic>
      <p:sp>
        <p:nvSpPr>
          <p:cNvPr id="3" name="TextBox 2"/>
          <p:cNvSpPr txBox="1"/>
          <p:nvPr/>
        </p:nvSpPr>
        <p:spPr>
          <a:xfrm>
            <a:off x="290042" y="2505254"/>
            <a:ext cx="8686800" cy="830997"/>
          </a:xfrm>
          <a:prstGeom prst="rect">
            <a:avLst/>
          </a:prstGeom>
          <a:noFill/>
        </p:spPr>
        <p:txBody>
          <a:bodyPr wrap="square" rtlCol="0">
            <a:spAutoFit/>
          </a:bodyPr>
          <a:lstStyle/>
          <a:p>
            <a:r>
              <a:rPr lang="en-US" sz="2400" dirty="0" smtClean="0">
                <a:latin typeface="Georgia" pitchFamily="18" charset="0"/>
              </a:rPr>
              <a:t>w/urbanization, </a:t>
            </a:r>
            <a:r>
              <a:rPr lang="en-US" sz="2400" dirty="0">
                <a:latin typeface="Georgia" pitchFamily="18" charset="0"/>
              </a:rPr>
              <a:t>income growth, </a:t>
            </a:r>
            <a:r>
              <a:rPr lang="en-US" sz="2400" dirty="0" smtClean="0">
                <a:latin typeface="Georgia" pitchFamily="18" charset="0"/>
              </a:rPr>
              <a:t>post-harvest value </a:t>
            </a:r>
            <a:r>
              <a:rPr lang="en-US" sz="2400" dirty="0">
                <a:latin typeface="Georgia" pitchFamily="18" charset="0"/>
              </a:rPr>
              <a:t>chains </a:t>
            </a:r>
            <a:r>
              <a:rPr lang="en-US" sz="2400" dirty="0" smtClean="0">
                <a:latin typeface="Georgia" pitchFamily="18" charset="0"/>
              </a:rPr>
              <a:t>(incl. social protection programs) grow ever more </a:t>
            </a:r>
            <a:r>
              <a:rPr lang="en-US" sz="2400" dirty="0">
                <a:latin typeface="Georgia" pitchFamily="18" charset="0"/>
              </a:rPr>
              <a:t>important. </a:t>
            </a:r>
            <a:endParaRPr lang="en-US" dirty="0"/>
          </a:p>
        </p:txBody>
      </p:sp>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2132" t="3670" r="1440" b="2579"/>
          <a:stretch/>
        </p:blipFill>
        <p:spPr>
          <a:xfrm>
            <a:off x="5279530" y="3474442"/>
            <a:ext cx="3574427" cy="2316758"/>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6000" y="4573794"/>
            <a:ext cx="4143846" cy="2089334"/>
          </a:xfrm>
          <a:prstGeom prst="rect">
            <a:avLst/>
          </a:prstGeom>
        </p:spPr>
      </p:pic>
      <p:sp>
        <p:nvSpPr>
          <p:cNvPr id="10" name="TextBox 9"/>
          <p:cNvSpPr txBox="1"/>
          <p:nvPr/>
        </p:nvSpPr>
        <p:spPr>
          <a:xfrm>
            <a:off x="5628807" y="6577779"/>
            <a:ext cx="3515193" cy="307777"/>
          </a:xfrm>
          <a:prstGeom prst="rect">
            <a:avLst/>
          </a:prstGeom>
          <a:noFill/>
        </p:spPr>
        <p:txBody>
          <a:bodyPr wrap="square" rtlCol="0">
            <a:spAutoFit/>
          </a:bodyPr>
          <a:lstStyle/>
          <a:p>
            <a:r>
              <a:rPr lang="en-US" sz="1400" dirty="0" smtClean="0">
                <a:latin typeface="Georgia" panose="02040502050405020303" pitchFamily="18" charset="0"/>
              </a:rPr>
              <a:t>Store photo credit: Business Daily Africa</a:t>
            </a:r>
            <a:endParaRPr lang="en-US" sz="1400" dirty="0">
              <a:latin typeface="Georgia" panose="02040502050405020303" pitchFamily="18" charset="0"/>
            </a:endParaRPr>
          </a:p>
        </p:txBody>
      </p:sp>
      <p:sp>
        <p:nvSpPr>
          <p:cNvPr id="11" name="Title 5"/>
          <p:cNvSpPr txBox="1">
            <a:spLocks/>
          </p:cNvSpPr>
          <p:nvPr/>
        </p:nvSpPr>
        <p:spPr bwMode="auto">
          <a:xfrm>
            <a:off x="3581400" y="0"/>
            <a:ext cx="5562600" cy="990600"/>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a:t>
            </a:r>
            <a:r>
              <a:rPr lang="en-US" sz="3000" b="1" kern="0" dirty="0" err="1" smtClean="0">
                <a:solidFill>
                  <a:schemeClr val="bg1"/>
                </a:solidFill>
                <a:latin typeface="Georgia" pitchFamily="18" charset="0"/>
                <a:ea typeface="+mj-ea"/>
                <a:cs typeface="+mj-cs"/>
              </a:rPr>
              <a:t>Glocal</a:t>
            </a:r>
            <a:r>
              <a:rPr lang="en-US" sz="3000" b="1" kern="0" dirty="0" smtClean="0">
                <a:solidFill>
                  <a:schemeClr val="bg1"/>
                </a:solidFill>
                <a:latin typeface="Georgia" pitchFamily="18" charset="0"/>
                <a:ea typeface="+mj-ea"/>
                <a:cs typeface="+mj-cs"/>
              </a:rPr>
              <a:t>’ solutions needed</a:t>
            </a:r>
            <a:endParaRPr lang="en-US" sz="3000" b="1"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22138134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969578"/>
            <a:ext cx="8839200" cy="1384995"/>
          </a:xfrm>
          <a:prstGeom prst="rect">
            <a:avLst/>
          </a:prstGeom>
          <a:noFill/>
        </p:spPr>
        <p:txBody>
          <a:bodyPr wrap="square" rtlCol="0">
            <a:spAutoFit/>
          </a:bodyPr>
          <a:lstStyle/>
          <a:p>
            <a:pPr algn="ctr"/>
            <a:r>
              <a:rPr lang="en-US" sz="2400" b="1" dirty="0" smtClean="0">
                <a:latin typeface="Georgia" pitchFamily="18" charset="0"/>
              </a:rPr>
              <a:t>Challenge: Vitamin/mineral rich food supply not growing fast enough for diet transition (Bennett’s Law)</a:t>
            </a:r>
            <a:endParaRPr lang="en-US" sz="3600" b="1" dirty="0">
              <a:latin typeface="Georgia" pitchFamily="18" charset="0"/>
            </a:endParaRPr>
          </a:p>
          <a:p>
            <a:pPr algn="ctr"/>
            <a:endParaRPr lang="en-US" sz="3600" b="1" dirty="0" smtClean="0">
              <a:latin typeface="Georgia" pitchFamily="18" charset="0"/>
            </a:endParaRP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7" name="TextBox 6"/>
          <p:cNvSpPr txBox="1"/>
          <p:nvPr/>
        </p:nvSpPr>
        <p:spPr>
          <a:xfrm>
            <a:off x="304800" y="5638621"/>
            <a:ext cx="8610600" cy="1200329"/>
          </a:xfrm>
          <a:prstGeom prst="rect">
            <a:avLst/>
          </a:prstGeom>
          <a:noFill/>
        </p:spPr>
        <p:txBody>
          <a:bodyPr wrap="square" rtlCol="0">
            <a:spAutoFit/>
          </a:bodyPr>
          <a:lstStyle/>
          <a:p>
            <a:r>
              <a:rPr lang="en-US" sz="2400" dirty="0" smtClean="0">
                <a:latin typeface="Georgia" pitchFamily="18" charset="0"/>
              </a:rPr>
              <a:t>Especially since loss/waste rates ≥50% higher for vegetables due to perishability and vitamin degradation, and relative price increases due to differences in demand elasticities.</a:t>
            </a:r>
            <a:endParaRPr lang="en-US" sz="3600" b="1" dirty="0" smtClean="0">
              <a:latin typeface="Georgia" pitchFamily="18" charset="0"/>
            </a:endParaRPr>
          </a:p>
        </p:txBody>
      </p:sp>
      <p:sp>
        <p:nvSpPr>
          <p:cNvPr id="8" name="Title 5"/>
          <p:cNvSpPr txBox="1">
            <a:spLocks/>
          </p:cNvSpPr>
          <p:nvPr/>
        </p:nvSpPr>
        <p:spPr bwMode="auto">
          <a:xfrm>
            <a:off x="3581400" y="0"/>
            <a:ext cx="5562600" cy="990600"/>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Micronutrient deficiencies</a:t>
            </a:r>
            <a:endParaRPr lang="en-US" sz="3000" b="1" kern="0" dirty="0">
              <a:solidFill>
                <a:schemeClr val="bg1"/>
              </a:solidFill>
              <a:latin typeface="Georgia" pitchFamily="18" charset="0"/>
              <a:ea typeface="+mj-ea"/>
              <a:cs typeface="+mj-cs"/>
            </a:endParaRPr>
          </a:p>
        </p:txBody>
      </p:sp>
      <p:pic>
        <p:nvPicPr>
          <p:cNvPr id="6" name="Picture 5"/>
          <p:cNvPicPr>
            <a:picLocks noChangeAspect="1"/>
          </p:cNvPicPr>
          <p:nvPr/>
        </p:nvPicPr>
        <p:blipFill>
          <a:blip r:embed="rId3"/>
          <a:stretch>
            <a:fillRect/>
          </a:stretch>
        </p:blipFill>
        <p:spPr>
          <a:xfrm>
            <a:off x="1593871" y="1941128"/>
            <a:ext cx="5956257" cy="3586163"/>
          </a:xfrm>
          <a:prstGeom prst="rect">
            <a:avLst/>
          </a:prstGeom>
        </p:spPr>
      </p:pic>
    </p:spTree>
    <p:extLst>
      <p:ext uri="{BB962C8B-B14F-4D97-AF65-F5344CB8AC3E}">
        <p14:creationId xmlns:p14="http://schemas.microsoft.com/office/powerpoint/2010/main" val="30998538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pportunity104October2008">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Opportunity104October2008</Template>
  <TotalTime>18695</TotalTime>
  <Words>954</Words>
  <Application>Microsoft Office PowerPoint</Application>
  <PresentationFormat>On-screen Show (4:3)</PresentationFormat>
  <Paragraphs>99</Paragraphs>
  <Slides>19</Slides>
  <Notes>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19</vt:i4>
      </vt:variant>
    </vt:vector>
  </HeadingPairs>
  <TitlesOfParts>
    <vt:vector size="26" baseType="lpstr">
      <vt:lpstr>Arial</vt:lpstr>
      <vt:lpstr>Calibri</vt:lpstr>
      <vt:lpstr>Georgia</vt:lpstr>
      <vt:lpstr>Times New Roman</vt:lpstr>
      <vt:lpstr>Opportunity104October2008</vt:lpstr>
      <vt:lpstr>Custom Design</vt:lpstr>
      <vt:lpstr>1_Custom Design</vt:lpstr>
      <vt:lpstr> Christopher B. Barrett, Cornell University 2019 Convention of the Centesimus Annus Pro Pontiface Foundation Vatican City June 6, 2019</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Increased co-location of food insecurity with conflict</vt:lpstr>
      <vt:lpstr>A sustainable food secure future for all requires innovations:  1. Growing the supply of affordable, healthy minerals and  vitamins from vegetables, fruits, and animal source foods.  2. Enhancing social protection and safety nets for the poor.   3. Accelerating adaptation to climate change, water scarcity, and improving soil nutrient cycling in food production.  4. Reducing food loss/waste throughout the food value chain, especially through advances in circular economies.  5. Reducing conflict.   </vt:lpstr>
      <vt:lpstr>PowerPoint Presentation</vt:lpstr>
    </vt:vector>
  </TitlesOfParts>
  <Company>Cornell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CALS</dc:creator>
  <cp:lastModifiedBy>Chris Barrett</cp:lastModifiedBy>
  <cp:revision>648</cp:revision>
  <dcterms:created xsi:type="dcterms:W3CDTF">2010-06-02T17:17:22Z</dcterms:created>
  <dcterms:modified xsi:type="dcterms:W3CDTF">2019-06-04T20:21:26Z</dcterms:modified>
</cp:coreProperties>
</file>